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Masters/slideMaster7.xml" ContentType="application/vnd.openxmlformats-officedocument.presentationml.slideMaster+xml"/>
  <Override PartName="/ppt/slideMasters/slideMaster8.xml" ContentType="application/vnd.openxmlformats-officedocument.presentationml.slideMaster+xml"/>
  <Override PartName="/ppt/slideMasters/slideMaster9.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theme/theme2.xml" ContentType="application/vnd.openxmlformats-officedocument.theme+xml"/>
  <Override PartName="/ppt/slideLayouts/slideLayout3.xml" ContentType="application/vnd.openxmlformats-officedocument.presentationml.slideLayout+xml"/>
  <Override PartName="/ppt/theme/theme3.xml" ContentType="application/vnd.openxmlformats-officedocument.theme+xml"/>
  <Override PartName="/ppt/slideLayouts/slideLayout4.xml" ContentType="application/vnd.openxmlformats-officedocument.presentationml.slideLayout+xml"/>
  <Override PartName="/ppt/theme/theme4.xml" ContentType="application/vnd.openxmlformats-officedocument.theme+xml"/>
  <Override PartName="/ppt/slideLayouts/slideLayout5.xml" ContentType="application/vnd.openxmlformats-officedocument.presentationml.slideLayout+xml"/>
  <Override PartName="/ppt/theme/theme5.xml" ContentType="application/vnd.openxmlformats-officedocument.theme+xml"/>
  <Override PartName="/ppt/slideLayouts/slideLayout6.xml" ContentType="application/vnd.openxmlformats-officedocument.presentationml.slideLayout+xml"/>
  <Override PartName="/ppt/theme/theme6.xml" ContentType="application/vnd.openxmlformats-officedocument.theme+xml"/>
  <Override PartName="/ppt/slideLayouts/slideLayout7.xml" ContentType="application/vnd.openxmlformats-officedocument.presentationml.slideLayout+xml"/>
  <Override PartName="/ppt/theme/theme7.xml" ContentType="application/vnd.openxmlformats-officedocument.theme+xml"/>
  <Override PartName="/ppt/slideLayouts/slideLayout8.xml" ContentType="application/vnd.openxmlformats-officedocument.presentationml.slideLayout+xml"/>
  <Override PartName="/ppt/theme/theme8.xml" ContentType="application/vnd.openxmlformats-officedocument.theme+xml"/>
  <Override PartName="/ppt/slideLayouts/slideLayout9.xml" ContentType="application/vnd.openxmlformats-officedocument.presentationml.slideLayout+xml"/>
  <Override PartName="/ppt/theme/theme9.xml" ContentType="application/vnd.openxmlformats-officedocument.theme+xml"/>
  <Override PartName="/ppt/theme/theme10.xml" ContentType="application/vnd.openxmlformats-officedocument.theme+xml"/>
  <Override PartName="/ppt/theme/theme11.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p:sldMasterIdLst>
    <p:sldMasterId id="2147483673" r:id="rId4"/>
    <p:sldMasterId id="2147483752" r:id="rId5"/>
    <p:sldMasterId id="2147483687" r:id="rId6"/>
    <p:sldMasterId id="2147483708" r:id="rId7"/>
    <p:sldMasterId id="2147483715" r:id="rId8"/>
    <p:sldMasterId id="2147483722" r:id="rId9"/>
    <p:sldMasterId id="2147483729" r:id="rId10"/>
    <p:sldMasterId id="2147483736" r:id="rId11"/>
    <p:sldMasterId id="2147483743" r:id="rId12"/>
  </p:sldMasterIdLst>
  <p:notesMasterIdLst>
    <p:notesMasterId r:id="rId14"/>
  </p:notesMasterIdLst>
  <p:handoutMasterIdLst>
    <p:handoutMasterId r:id="rId15"/>
  </p:handoutMasterIdLst>
  <p:sldIdLst>
    <p:sldId id="265" r:id="rId13"/>
  </p:sldIdLst>
  <p:sldSz cx="43891200" cy="32918400"/>
  <p:notesSz cx="6858000" cy="9144000"/>
  <p:defaultTextStyle>
    <a:defPPr>
      <a:defRPr lang="en-US"/>
    </a:defPPr>
    <a:lvl1pPr marL="0" algn="l" defTabSz="3686861" rtl="0" eaLnBrk="1" latinLnBrk="0" hangingPunct="1">
      <a:defRPr sz="7258" kern="1200">
        <a:solidFill>
          <a:schemeClr val="tx1"/>
        </a:solidFill>
        <a:latin typeface="+mn-lt"/>
        <a:ea typeface="+mn-ea"/>
        <a:cs typeface="+mn-cs"/>
      </a:defRPr>
    </a:lvl1pPr>
    <a:lvl2pPr marL="1843430" algn="l" defTabSz="3686861" rtl="0" eaLnBrk="1" latinLnBrk="0" hangingPunct="1">
      <a:defRPr sz="7258" kern="1200">
        <a:solidFill>
          <a:schemeClr val="tx1"/>
        </a:solidFill>
        <a:latin typeface="+mn-lt"/>
        <a:ea typeface="+mn-ea"/>
        <a:cs typeface="+mn-cs"/>
      </a:defRPr>
    </a:lvl2pPr>
    <a:lvl3pPr marL="3686861" algn="l" defTabSz="3686861" rtl="0" eaLnBrk="1" latinLnBrk="0" hangingPunct="1">
      <a:defRPr sz="7258" kern="1200">
        <a:solidFill>
          <a:schemeClr val="tx1"/>
        </a:solidFill>
        <a:latin typeface="+mn-lt"/>
        <a:ea typeface="+mn-ea"/>
        <a:cs typeface="+mn-cs"/>
      </a:defRPr>
    </a:lvl3pPr>
    <a:lvl4pPr marL="5530291" algn="l" defTabSz="3686861" rtl="0" eaLnBrk="1" latinLnBrk="0" hangingPunct="1">
      <a:defRPr sz="7258" kern="1200">
        <a:solidFill>
          <a:schemeClr val="tx1"/>
        </a:solidFill>
        <a:latin typeface="+mn-lt"/>
        <a:ea typeface="+mn-ea"/>
        <a:cs typeface="+mn-cs"/>
      </a:defRPr>
    </a:lvl4pPr>
    <a:lvl5pPr marL="7373722" algn="l" defTabSz="3686861" rtl="0" eaLnBrk="1" latinLnBrk="0" hangingPunct="1">
      <a:defRPr sz="7258" kern="1200">
        <a:solidFill>
          <a:schemeClr val="tx1"/>
        </a:solidFill>
        <a:latin typeface="+mn-lt"/>
        <a:ea typeface="+mn-ea"/>
        <a:cs typeface="+mn-cs"/>
      </a:defRPr>
    </a:lvl5pPr>
    <a:lvl6pPr marL="9217152" algn="l" defTabSz="3686861" rtl="0" eaLnBrk="1" latinLnBrk="0" hangingPunct="1">
      <a:defRPr sz="7258" kern="1200">
        <a:solidFill>
          <a:schemeClr val="tx1"/>
        </a:solidFill>
        <a:latin typeface="+mn-lt"/>
        <a:ea typeface="+mn-ea"/>
        <a:cs typeface="+mn-cs"/>
      </a:defRPr>
    </a:lvl6pPr>
    <a:lvl7pPr marL="11060582" algn="l" defTabSz="3686861" rtl="0" eaLnBrk="1" latinLnBrk="0" hangingPunct="1">
      <a:defRPr sz="7258" kern="1200">
        <a:solidFill>
          <a:schemeClr val="tx1"/>
        </a:solidFill>
        <a:latin typeface="+mn-lt"/>
        <a:ea typeface="+mn-ea"/>
        <a:cs typeface="+mn-cs"/>
      </a:defRPr>
    </a:lvl7pPr>
    <a:lvl8pPr marL="12904013" algn="l" defTabSz="3686861" rtl="0" eaLnBrk="1" latinLnBrk="0" hangingPunct="1">
      <a:defRPr sz="7258" kern="1200">
        <a:solidFill>
          <a:schemeClr val="tx1"/>
        </a:solidFill>
        <a:latin typeface="+mn-lt"/>
        <a:ea typeface="+mn-ea"/>
        <a:cs typeface="+mn-cs"/>
      </a:defRPr>
    </a:lvl8pPr>
    <a:lvl9pPr marL="14747443" algn="l" defTabSz="3686861" rtl="0" eaLnBrk="1" latinLnBrk="0" hangingPunct="1">
      <a:defRPr sz="7258"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58595B"/>
    <a:srgbClr val="002C76"/>
    <a:srgbClr val="82553F"/>
    <a:srgbClr val="FFCB0B"/>
    <a:srgbClr val="00ABC0"/>
    <a:srgbClr val="9ACA3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3B4B98B0-60AC-42C2-AFA5-B58CD77FA1E5}">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7" autoAdjust="0"/>
    <p:restoredTop sz="94664" autoAdjust="0"/>
  </p:normalViewPr>
  <p:slideViewPr>
    <p:cSldViewPr snapToGrid="0">
      <p:cViewPr varScale="1">
        <p:scale>
          <a:sx n="24" d="100"/>
          <a:sy n="24" d="100"/>
        </p:scale>
        <p:origin x="990" y="72"/>
      </p:cViewPr>
      <p:guideLst/>
    </p:cSldViewPr>
  </p:slideViewPr>
  <p:notesTextViewPr>
    <p:cViewPr>
      <p:scale>
        <a:sx n="1" d="1"/>
        <a:sy n="1" d="1"/>
      </p:scale>
      <p:origin x="0" y="0"/>
    </p:cViewPr>
  </p:notesTextViewPr>
  <p:notesViewPr>
    <p:cSldViewPr snapToGrid="0" showGuides="1">
      <p:cViewPr varScale="1">
        <p:scale>
          <a:sx n="65" d="100"/>
          <a:sy n="65" d="100"/>
        </p:scale>
        <p:origin x="2796" y="60"/>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Master" Target="slideMasters/slideMaster5.xml"/><Relationship Id="rId13" Type="http://schemas.openxmlformats.org/officeDocument/2006/relationships/slide" Target="slides/slide1.xml"/><Relationship Id="rId18" Type="http://schemas.openxmlformats.org/officeDocument/2006/relationships/theme" Target="theme/theme1.xml"/><Relationship Id="rId3" Type="http://schemas.openxmlformats.org/officeDocument/2006/relationships/customXml" Target="../customXml/item3.xml"/><Relationship Id="rId7" Type="http://schemas.openxmlformats.org/officeDocument/2006/relationships/slideMaster" Target="slideMasters/slideMaster4.xml"/><Relationship Id="rId12" Type="http://schemas.openxmlformats.org/officeDocument/2006/relationships/slideMaster" Target="slideMasters/slideMaster9.xml"/><Relationship Id="rId17"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Master" Target="slideMasters/slideMaster3.xml"/><Relationship Id="rId11" Type="http://schemas.openxmlformats.org/officeDocument/2006/relationships/slideMaster" Target="slideMasters/slideMaster8.xml"/><Relationship Id="rId5" Type="http://schemas.openxmlformats.org/officeDocument/2006/relationships/slideMaster" Target="slideMasters/slideMaster2.xml"/><Relationship Id="rId15" Type="http://schemas.openxmlformats.org/officeDocument/2006/relationships/handoutMaster" Target="handoutMasters/handoutMaster1.xml"/><Relationship Id="rId10" Type="http://schemas.openxmlformats.org/officeDocument/2006/relationships/slideMaster" Target="slideMasters/slideMaster7.xml"/><Relationship Id="rId19"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Master" Target="slideMasters/slideMaster6.xml"/><Relationship Id="rId14" Type="http://schemas.openxmlformats.org/officeDocument/2006/relationships/notesMaster" Target="notesMasters/notes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11.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F1C0B079-A316-4C9B-B165-DF9EA8325D2C}" type="datetimeFigureOut">
              <a:rPr lang="en-US" smtClean="0"/>
              <a:t>2019-03-04</a:t>
            </a:fld>
            <a:endParaRPr lang="en-US"/>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6BA0EAE6-B4B6-49B7-9049-B371250BE0F4}" type="slidenum">
              <a:rPr lang="en-US" smtClean="0"/>
              <a:t>‹#›</a:t>
            </a:fld>
            <a:endParaRPr lang="en-US"/>
          </a:p>
        </p:txBody>
      </p:sp>
    </p:spTree>
    <p:extLst>
      <p:ext uri="{BB962C8B-B14F-4D97-AF65-F5344CB8AC3E}">
        <p14:creationId xmlns:p14="http://schemas.microsoft.com/office/powerpoint/2010/main" val="1472466397"/>
      </p:ext>
    </p:extLst>
  </p:cSld>
  <p:clrMap bg1="lt1" tx1="dk1" bg2="lt2" tx2="dk2" accent1="accent1" accent2="accent2" accent3="accent3" accent4="accent4" accent5="accent5" accent6="accent6" hlink="hlink" folHlink="folHlink"/>
</p:handoutMaster>
</file>

<file path=ppt/media/image1.jpeg>
</file>

<file path=ppt/media/image10.jpe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png>
</file>

<file path=ppt/media/image3.jpeg>
</file>

<file path=ppt/media/image4.jpeg>
</file>

<file path=ppt/media/image5.jpeg>
</file>

<file path=ppt/media/image6.jpe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10.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8F28AB8-57D1-494F-9851-055AD867E790}" type="datetimeFigureOut">
              <a:rPr lang="en-US" smtClean="0"/>
              <a:t>2019-03-04</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7C7F044-5458-4B2E-BFA0-52AAA1C529D4}" type="slidenum">
              <a:rPr lang="en-US" smtClean="0"/>
              <a:t>‹#›</a:t>
            </a:fld>
            <a:endParaRPr lang="en-US"/>
          </a:p>
        </p:txBody>
      </p:sp>
    </p:spTree>
    <p:extLst>
      <p:ext uri="{BB962C8B-B14F-4D97-AF65-F5344CB8AC3E}">
        <p14:creationId xmlns:p14="http://schemas.microsoft.com/office/powerpoint/2010/main" val="162480863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854AB5-FEEE-4062-826E-A0AD889C6702}"/>
              </a:ext>
            </a:extLst>
          </p:cNvPr>
          <p:cNvSpPr>
            <a:spLocks noGrp="1"/>
          </p:cNvSpPr>
          <p:nvPr>
            <p:ph type="title" hasCustomPrompt="1"/>
          </p:nvPr>
        </p:nvSpPr>
        <p:spPr>
          <a:xfrm>
            <a:off x="9581320" y="477078"/>
            <a:ext cx="33713531" cy="3180521"/>
          </a:xfrm>
          <a:prstGeom prst="rect">
            <a:avLst/>
          </a:prstGeom>
        </p:spPr>
        <p:txBody>
          <a:bodyPr/>
          <a:lstStyle>
            <a:lvl1pPr>
              <a:defRPr sz="8800" b="1">
                <a:latin typeface="Arial" panose="020B0604020202020204" pitchFamily="34" charset="0"/>
                <a:cs typeface="Arial" panose="020B0604020202020204" pitchFamily="34" charset="0"/>
              </a:defRPr>
            </a:lvl1pPr>
          </a:lstStyle>
          <a:p>
            <a:r>
              <a:rPr lang="en-US" dirty="0"/>
              <a:t>Click to edit title</a:t>
            </a:r>
          </a:p>
        </p:txBody>
      </p:sp>
    </p:spTree>
    <p:extLst>
      <p:ext uri="{BB962C8B-B14F-4D97-AF65-F5344CB8AC3E}">
        <p14:creationId xmlns:p14="http://schemas.microsoft.com/office/powerpoint/2010/main" val="414688211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E0D1E6-487B-48A7-A5CA-905D34B15F61}"/>
              </a:ext>
            </a:extLst>
          </p:cNvPr>
          <p:cNvSpPr>
            <a:spLocks noGrp="1"/>
          </p:cNvSpPr>
          <p:nvPr>
            <p:ph type="title"/>
          </p:nvPr>
        </p:nvSpPr>
        <p:spPr>
          <a:xfrm>
            <a:off x="1033669" y="4253948"/>
            <a:ext cx="41704591" cy="3220278"/>
          </a:xfrm>
          <a:prstGeom prst="rect">
            <a:avLst/>
          </a:prstGeom>
        </p:spPr>
        <p:txBody>
          <a:bodyPr/>
          <a:lstStyle>
            <a:lvl1pPr>
              <a:defRPr sz="8800" b="1">
                <a:latin typeface="Arial" panose="020B0604020202020204" pitchFamily="34" charset="0"/>
                <a:cs typeface="Arial" panose="020B0604020202020204" pitchFamily="34" charset="0"/>
              </a:defRPr>
            </a:lvl1pPr>
          </a:lstStyle>
          <a:p>
            <a:r>
              <a:rPr lang="en-US" dirty="0"/>
              <a:t>Click to edit Master title style</a:t>
            </a:r>
          </a:p>
        </p:txBody>
      </p:sp>
    </p:spTree>
    <p:extLst>
      <p:ext uri="{BB962C8B-B14F-4D97-AF65-F5344CB8AC3E}">
        <p14:creationId xmlns:p14="http://schemas.microsoft.com/office/powerpoint/2010/main" val="106134858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5E5069-5570-4557-84CA-73D20CB9ADBB}"/>
              </a:ext>
            </a:extLst>
          </p:cNvPr>
          <p:cNvSpPr>
            <a:spLocks noGrp="1"/>
          </p:cNvSpPr>
          <p:nvPr>
            <p:ph type="title" hasCustomPrompt="1"/>
          </p:nvPr>
        </p:nvSpPr>
        <p:spPr>
          <a:xfrm>
            <a:off x="8905461" y="834887"/>
            <a:ext cx="34429148" cy="2981739"/>
          </a:xfrm>
          <a:prstGeom prst="rect">
            <a:avLst/>
          </a:prstGeom>
        </p:spPr>
        <p:txBody>
          <a:bodyPr/>
          <a:lstStyle>
            <a:lvl1pPr>
              <a:defRPr sz="8800" b="1">
                <a:latin typeface="Arial" panose="020B0604020202020204" pitchFamily="34" charset="0"/>
                <a:cs typeface="Arial" panose="020B0604020202020204" pitchFamily="34" charset="0"/>
              </a:defRPr>
            </a:lvl1pPr>
          </a:lstStyle>
          <a:p>
            <a:r>
              <a:rPr lang="en-US" dirty="0"/>
              <a:t>Click to edit title</a:t>
            </a:r>
          </a:p>
        </p:txBody>
      </p:sp>
    </p:spTree>
    <p:extLst>
      <p:ext uri="{BB962C8B-B14F-4D97-AF65-F5344CB8AC3E}">
        <p14:creationId xmlns:p14="http://schemas.microsoft.com/office/powerpoint/2010/main" val="205018874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E1A654-3077-493E-A0EC-CF7B34420789}"/>
              </a:ext>
            </a:extLst>
          </p:cNvPr>
          <p:cNvSpPr>
            <a:spLocks noGrp="1"/>
          </p:cNvSpPr>
          <p:nvPr>
            <p:ph type="title" hasCustomPrompt="1"/>
          </p:nvPr>
        </p:nvSpPr>
        <p:spPr>
          <a:xfrm>
            <a:off x="1259112" y="4430245"/>
            <a:ext cx="41836958" cy="2310848"/>
          </a:xfrm>
          <a:prstGeom prst="rect">
            <a:avLst/>
          </a:prstGeom>
        </p:spPr>
        <p:txBody>
          <a:bodyPr/>
          <a:lstStyle/>
          <a:p>
            <a:r>
              <a:rPr lang="en-US" dirty="0"/>
              <a:t>Click to edit title</a:t>
            </a:r>
          </a:p>
        </p:txBody>
      </p:sp>
    </p:spTree>
    <p:extLst>
      <p:ext uri="{BB962C8B-B14F-4D97-AF65-F5344CB8AC3E}">
        <p14:creationId xmlns:p14="http://schemas.microsoft.com/office/powerpoint/2010/main" val="108713508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64F046-BD2E-47AC-878A-1769EA1F3D7E}"/>
              </a:ext>
            </a:extLst>
          </p:cNvPr>
          <p:cNvSpPr>
            <a:spLocks noGrp="1"/>
          </p:cNvSpPr>
          <p:nvPr>
            <p:ph type="title" hasCustomPrompt="1"/>
          </p:nvPr>
        </p:nvSpPr>
        <p:spPr>
          <a:xfrm>
            <a:off x="8746434" y="476250"/>
            <a:ext cx="33634017" cy="3181350"/>
          </a:xfrm>
          <a:prstGeom prst="rect">
            <a:avLst/>
          </a:prstGeom>
        </p:spPr>
        <p:txBody>
          <a:bodyPr/>
          <a:lstStyle/>
          <a:p>
            <a:r>
              <a:rPr lang="en-US" dirty="0"/>
              <a:t>Click to edit title</a:t>
            </a:r>
          </a:p>
        </p:txBody>
      </p:sp>
    </p:spTree>
    <p:extLst>
      <p:ext uri="{BB962C8B-B14F-4D97-AF65-F5344CB8AC3E}">
        <p14:creationId xmlns:p14="http://schemas.microsoft.com/office/powerpoint/2010/main" val="368466106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2D22C8-71C0-4660-A431-2FE27693992B}"/>
              </a:ext>
            </a:extLst>
          </p:cNvPr>
          <p:cNvSpPr>
            <a:spLocks noGrp="1"/>
          </p:cNvSpPr>
          <p:nvPr>
            <p:ph type="title" hasCustomPrompt="1"/>
          </p:nvPr>
        </p:nvSpPr>
        <p:spPr>
          <a:xfrm>
            <a:off x="1113183" y="4177748"/>
            <a:ext cx="41466051" cy="3137452"/>
          </a:xfrm>
          <a:prstGeom prst="rect">
            <a:avLst/>
          </a:prstGeom>
        </p:spPr>
        <p:txBody>
          <a:bodyPr/>
          <a:lstStyle>
            <a:lvl1pPr>
              <a:defRPr/>
            </a:lvl1pPr>
          </a:lstStyle>
          <a:p>
            <a:r>
              <a:rPr lang="en-US" dirty="0"/>
              <a:t>Click to edit title</a:t>
            </a:r>
          </a:p>
        </p:txBody>
      </p:sp>
    </p:spTree>
    <p:extLst>
      <p:ext uri="{BB962C8B-B14F-4D97-AF65-F5344CB8AC3E}">
        <p14:creationId xmlns:p14="http://schemas.microsoft.com/office/powerpoint/2010/main" val="34300263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13B247-1E96-453F-942C-56B5E719D81C}"/>
              </a:ext>
            </a:extLst>
          </p:cNvPr>
          <p:cNvSpPr>
            <a:spLocks noGrp="1"/>
          </p:cNvSpPr>
          <p:nvPr>
            <p:ph type="title"/>
          </p:nvPr>
        </p:nvSpPr>
        <p:spPr>
          <a:xfrm>
            <a:off x="8984974" y="1212228"/>
            <a:ext cx="33634017" cy="2882693"/>
          </a:xfrm>
          <a:prstGeom prst="rect">
            <a:avLst/>
          </a:prstGeom>
        </p:spPr>
        <p:txBody>
          <a:bodyPr/>
          <a:lstStyle>
            <a:lvl1pPr>
              <a:defRPr sz="8800" b="1">
                <a:latin typeface="Arial" panose="020B0604020202020204" pitchFamily="34" charset="0"/>
                <a:cs typeface="Arial" panose="020B0604020202020204" pitchFamily="34" charset="0"/>
              </a:defRPr>
            </a:lvl1pPr>
          </a:lstStyle>
          <a:p>
            <a:r>
              <a:rPr lang="en-US" dirty="0"/>
              <a:t>Click to edit Master title style</a:t>
            </a:r>
          </a:p>
        </p:txBody>
      </p:sp>
    </p:spTree>
    <p:extLst>
      <p:ext uri="{BB962C8B-B14F-4D97-AF65-F5344CB8AC3E}">
        <p14:creationId xmlns:p14="http://schemas.microsoft.com/office/powerpoint/2010/main" val="317748044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11E61B-4126-42AA-A678-8429E1DEBFC5}"/>
              </a:ext>
            </a:extLst>
          </p:cNvPr>
          <p:cNvSpPr>
            <a:spLocks noGrp="1"/>
          </p:cNvSpPr>
          <p:nvPr>
            <p:ph type="title"/>
          </p:nvPr>
        </p:nvSpPr>
        <p:spPr>
          <a:xfrm>
            <a:off x="1149282" y="4174433"/>
            <a:ext cx="42066057" cy="2231335"/>
          </a:xfrm>
          <a:prstGeom prst="rect">
            <a:avLst/>
          </a:prstGeom>
        </p:spPr>
        <p:txBody>
          <a:bodyPr/>
          <a:lstStyle>
            <a:lvl1pPr>
              <a:defRPr sz="8800" b="1">
                <a:latin typeface="Arial" panose="020B0604020202020204" pitchFamily="34" charset="0"/>
                <a:cs typeface="Arial" panose="020B0604020202020204" pitchFamily="34" charset="0"/>
              </a:defRPr>
            </a:lvl1pPr>
          </a:lstStyle>
          <a:p>
            <a:r>
              <a:rPr lang="en-US" dirty="0"/>
              <a:t>Click to edit Master title style</a:t>
            </a:r>
          </a:p>
        </p:txBody>
      </p:sp>
    </p:spTree>
    <p:extLst>
      <p:ext uri="{BB962C8B-B14F-4D97-AF65-F5344CB8AC3E}">
        <p14:creationId xmlns:p14="http://schemas.microsoft.com/office/powerpoint/2010/main" val="1388000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4349F1-EF93-40FA-849A-257B015CAF3C}"/>
              </a:ext>
            </a:extLst>
          </p:cNvPr>
          <p:cNvSpPr>
            <a:spLocks noGrp="1"/>
          </p:cNvSpPr>
          <p:nvPr>
            <p:ph type="title"/>
          </p:nvPr>
        </p:nvSpPr>
        <p:spPr>
          <a:xfrm>
            <a:off x="9263271" y="876299"/>
            <a:ext cx="33474990" cy="2821057"/>
          </a:xfrm>
          <a:prstGeom prst="rect">
            <a:avLst/>
          </a:prstGeom>
        </p:spPr>
        <p:txBody>
          <a:bodyPr/>
          <a:lstStyle>
            <a:lvl1pPr>
              <a:defRPr sz="8800" b="1">
                <a:latin typeface="Arial" panose="020B0604020202020204" pitchFamily="34" charset="0"/>
                <a:cs typeface="Arial" panose="020B0604020202020204" pitchFamily="34" charset="0"/>
              </a:defRPr>
            </a:lvl1pPr>
          </a:lstStyle>
          <a:p>
            <a:r>
              <a:rPr lang="en-US" dirty="0"/>
              <a:t>Click to edit Master title style</a:t>
            </a:r>
          </a:p>
        </p:txBody>
      </p:sp>
    </p:spTree>
    <p:extLst>
      <p:ext uri="{BB962C8B-B14F-4D97-AF65-F5344CB8AC3E}">
        <p14:creationId xmlns:p14="http://schemas.microsoft.com/office/powerpoint/2010/main" val="100854164"/>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theme" Target="../theme/theme1.xml"/><Relationship Id="rId1" Type="http://schemas.openxmlformats.org/officeDocument/2006/relationships/slideLayout" Target="../slideLayouts/slideLayout1.xml"/><Relationship Id="rId4" Type="http://schemas.openxmlformats.org/officeDocument/2006/relationships/image" Target="../media/image2.png"/></Relationships>
</file>

<file path=ppt/slideMasters/_rels/slideMaster2.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theme" Target="../theme/theme2.xml"/><Relationship Id="rId1" Type="http://schemas.openxmlformats.org/officeDocument/2006/relationships/slideLayout" Target="../slideLayouts/slideLayout2.xml"/><Relationship Id="rId4" Type="http://schemas.openxmlformats.org/officeDocument/2006/relationships/image" Target="../media/image2.png"/></Relationships>
</file>

<file path=ppt/slideMasters/_rels/slideMaster3.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theme" Target="../theme/theme3.xml"/><Relationship Id="rId1" Type="http://schemas.openxmlformats.org/officeDocument/2006/relationships/slideLayout" Target="../slideLayouts/slideLayout3.xml"/><Relationship Id="rId4" Type="http://schemas.openxmlformats.org/officeDocument/2006/relationships/image" Target="../media/image2.png"/></Relationships>
</file>

<file path=ppt/slideMasters/_rels/slideMaster4.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theme" Target="../theme/theme4.xml"/><Relationship Id="rId1" Type="http://schemas.openxmlformats.org/officeDocument/2006/relationships/slideLayout" Target="../slideLayouts/slideLayout4.xml"/><Relationship Id="rId4" Type="http://schemas.openxmlformats.org/officeDocument/2006/relationships/image" Target="../media/image2.png"/></Relationships>
</file>

<file path=ppt/slideMasters/_rels/slideMaster5.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theme" Target="../theme/theme5.xml"/><Relationship Id="rId1" Type="http://schemas.openxmlformats.org/officeDocument/2006/relationships/slideLayout" Target="../slideLayouts/slideLayout5.xml"/><Relationship Id="rId4" Type="http://schemas.openxmlformats.org/officeDocument/2006/relationships/image" Target="../media/image2.png"/></Relationships>
</file>

<file path=ppt/slideMasters/_rels/slideMaster6.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theme" Target="../theme/theme6.xml"/><Relationship Id="rId1" Type="http://schemas.openxmlformats.org/officeDocument/2006/relationships/slideLayout" Target="../slideLayouts/slideLayout6.xml"/><Relationship Id="rId4" Type="http://schemas.openxmlformats.org/officeDocument/2006/relationships/image" Target="../media/image2.png"/></Relationships>
</file>

<file path=ppt/slideMasters/_rels/slideMaster7.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theme" Target="../theme/theme7.xml"/><Relationship Id="rId1" Type="http://schemas.openxmlformats.org/officeDocument/2006/relationships/slideLayout" Target="../slideLayouts/slideLayout7.xml"/><Relationship Id="rId4" Type="http://schemas.openxmlformats.org/officeDocument/2006/relationships/image" Target="../media/image2.png"/></Relationships>
</file>

<file path=ppt/slideMasters/_rels/slideMaster8.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theme" Target="../theme/theme8.xml"/><Relationship Id="rId1" Type="http://schemas.openxmlformats.org/officeDocument/2006/relationships/slideLayout" Target="../slideLayouts/slideLayout8.xml"/><Relationship Id="rId4" Type="http://schemas.openxmlformats.org/officeDocument/2006/relationships/image" Target="../media/image2.png"/></Relationships>
</file>

<file path=ppt/slideMasters/_rels/slideMaster9.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theme" Target="../theme/theme9.xml"/><Relationship Id="rId1" Type="http://schemas.openxmlformats.org/officeDocument/2006/relationships/slideLayout" Target="../slideLayouts/slideLayout9.xml"/><Relationship Id="rId4" Type="http://schemas.openxmlformats.org/officeDocument/2006/relationships/image" Target="../media/image2.png"/></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D14CF5C0-A6D7-44F2-9DDF-2C815AE68CD5}"/>
              </a:ext>
            </a:extLst>
          </p:cNvPr>
          <p:cNvPicPr>
            <a:picLocks noChangeAspect="1"/>
          </p:cNvPicPr>
          <p:nvPr userDrawn="1"/>
        </p:nvPicPr>
        <p:blipFill rotWithShape="1">
          <a:blip r:embed="rId3" cstate="print">
            <a:extLst>
              <a:ext uri="{28A0092B-C50C-407E-A947-70E740481C1C}">
                <a14:useLocalDpi xmlns:a14="http://schemas.microsoft.com/office/drawing/2010/main" val="0"/>
              </a:ext>
            </a:extLst>
          </a:blip>
          <a:srcRect r="80435"/>
          <a:stretch/>
        </p:blipFill>
        <p:spPr>
          <a:xfrm>
            <a:off x="0" y="0"/>
            <a:ext cx="8587409" cy="3657600"/>
          </a:xfrm>
          <a:prstGeom prst="rect">
            <a:avLst/>
          </a:prstGeom>
        </p:spPr>
      </p:pic>
      <p:grpSp>
        <p:nvGrpSpPr>
          <p:cNvPr id="10" name="Group 9">
            <a:extLst>
              <a:ext uri="{FF2B5EF4-FFF2-40B4-BE49-F238E27FC236}">
                <a16:creationId xmlns:a16="http://schemas.microsoft.com/office/drawing/2014/main" id="{7AA28EF9-D153-4329-8067-1C33D2AE1DC0}"/>
              </a:ext>
            </a:extLst>
          </p:cNvPr>
          <p:cNvGrpSpPr/>
          <p:nvPr userDrawn="1"/>
        </p:nvGrpSpPr>
        <p:grpSpPr>
          <a:xfrm>
            <a:off x="1686073" y="30669968"/>
            <a:ext cx="40519055" cy="1463040"/>
            <a:chOff x="1686073" y="30669968"/>
            <a:chExt cx="40519055" cy="1463040"/>
          </a:xfrm>
        </p:grpSpPr>
        <p:sp>
          <p:nvSpPr>
            <p:cNvPr id="11" name="Date Placeholder 2">
              <a:extLst>
                <a:ext uri="{FF2B5EF4-FFF2-40B4-BE49-F238E27FC236}">
                  <a16:creationId xmlns:a16="http://schemas.microsoft.com/office/drawing/2014/main" id="{DE9D5D10-67F0-43BF-BBDD-774DDFC3E96E}"/>
                </a:ext>
              </a:extLst>
            </p:cNvPr>
            <p:cNvSpPr txBox="1">
              <a:spLocks/>
            </p:cNvSpPr>
            <p:nvPr userDrawn="1"/>
          </p:nvSpPr>
          <p:spPr>
            <a:xfrm>
              <a:off x="3484860" y="31380545"/>
              <a:ext cx="38720268" cy="752463"/>
            </a:xfrm>
            <a:prstGeom prst="rect">
              <a:avLst/>
            </a:prstGeom>
          </p:spPr>
          <p:txBody>
            <a:bodyPr/>
            <a:lstStyle>
              <a:defPPr>
                <a:defRPr lang="en-US"/>
              </a:defPPr>
              <a:lvl1pPr marL="0" algn="l" defTabSz="3686861" rtl="0" eaLnBrk="1" latinLnBrk="0" hangingPunct="1">
                <a:defRPr sz="7258" b="1" kern="1200">
                  <a:solidFill>
                    <a:srgbClr val="9ACA3C"/>
                  </a:solidFill>
                  <a:latin typeface="Arial" panose="020B0604020202020204" pitchFamily="34" charset="0"/>
                  <a:ea typeface="+mn-ea"/>
                  <a:cs typeface="Arial" panose="020B0604020202020204" pitchFamily="34" charset="0"/>
                </a:defRPr>
              </a:lvl1pPr>
              <a:lvl2pPr marL="1843430" algn="l" defTabSz="3686861" rtl="0" eaLnBrk="1" latinLnBrk="0" hangingPunct="1">
                <a:defRPr sz="7258" kern="1200">
                  <a:solidFill>
                    <a:schemeClr val="tx1"/>
                  </a:solidFill>
                  <a:latin typeface="+mn-lt"/>
                  <a:ea typeface="+mn-ea"/>
                  <a:cs typeface="+mn-cs"/>
                </a:defRPr>
              </a:lvl2pPr>
              <a:lvl3pPr marL="3686861" algn="l" defTabSz="3686861" rtl="0" eaLnBrk="1" latinLnBrk="0" hangingPunct="1">
                <a:defRPr sz="7258" kern="1200">
                  <a:solidFill>
                    <a:schemeClr val="tx1"/>
                  </a:solidFill>
                  <a:latin typeface="+mn-lt"/>
                  <a:ea typeface="+mn-ea"/>
                  <a:cs typeface="+mn-cs"/>
                </a:defRPr>
              </a:lvl3pPr>
              <a:lvl4pPr marL="5530291" algn="l" defTabSz="3686861" rtl="0" eaLnBrk="1" latinLnBrk="0" hangingPunct="1">
                <a:defRPr sz="7258" kern="1200">
                  <a:solidFill>
                    <a:schemeClr val="tx1"/>
                  </a:solidFill>
                  <a:latin typeface="+mn-lt"/>
                  <a:ea typeface="+mn-ea"/>
                  <a:cs typeface="+mn-cs"/>
                </a:defRPr>
              </a:lvl4pPr>
              <a:lvl5pPr marL="7373722" algn="l" defTabSz="3686861" rtl="0" eaLnBrk="1" latinLnBrk="0" hangingPunct="1">
                <a:defRPr sz="7258" kern="1200">
                  <a:solidFill>
                    <a:schemeClr val="tx1"/>
                  </a:solidFill>
                  <a:latin typeface="+mn-lt"/>
                  <a:ea typeface="+mn-ea"/>
                  <a:cs typeface="+mn-cs"/>
                </a:defRPr>
              </a:lvl5pPr>
              <a:lvl6pPr marL="9217152" algn="l" defTabSz="3686861" rtl="0" eaLnBrk="1" latinLnBrk="0" hangingPunct="1">
                <a:defRPr sz="7258" kern="1200">
                  <a:solidFill>
                    <a:schemeClr val="tx1"/>
                  </a:solidFill>
                  <a:latin typeface="+mn-lt"/>
                  <a:ea typeface="+mn-ea"/>
                  <a:cs typeface="+mn-cs"/>
                </a:defRPr>
              </a:lvl6pPr>
              <a:lvl7pPr marL="11060582" algn="l" defTabSz="3686861" rtl="0" eaLnBrk="1" latinLnBrk="0" hangingPunct="1">
                <a:defRPr sz="7258" kern="1200">
                  <a:solidFill>
                    <a:schemeClr val="tx1"/>
                  </a:solidFill>
                  <a:latin typeface="+mn-lt"/>
                  <a:ea typeface="+mn-ea"/>
                  <a:cs typeface="+mn-cs"/>
                </a:defRPr>
              </a:lvl7pPr>
              <a:lvl8pPr marL="12904013" algn="l" defTabSz="3686861" rtl="0" eaLnBrk="1" latinLnBrk="0" hangingPunct="1">
                <a:defRPr sz="7258" kern="1200">
                  <a:solidFill>
                    <a:schemeClr val="tx1"/>
                  </a:solidFill>
                  <a:latin typeface="+mn-lt"/>
                  <a:ea typeface="+mn-ea"/>
                  <a:cs typeface="+mn-cs"/>
                </a:defRPr>
              </a:lvl8pPr>
              <a:lvl9pPr marL="14747443" algn="l" defTabSz="3686861" rtl="0" eaLnBrk="1" latinLnBrk="0" hangingPunct="1">
                <a:defRPr sz="7258" kern="1200">
                  <a:solidFill>
                    <a:schemeClr val="tx1"/>
                  </a:solidFill>
                  <a:latin typeface="+mn-lt"/>
                  <a:ea typeface="+mn-ea"/>
                  <a:cs typeface="+mn-cs"/>
                </a:defRPr>
              </a:lvl9pPr>
            </a:lstStyle>
            <a:p>
              <a:pPr algn="r"/>
              <a:r>
                <a:rPr lang="en-US" sz="3200" dirty="0">
                  <a:solidFill>
                    <a:srgbClr val="58595B"/>
                  </a:solidFill>
                </a:rPr>
                <a:t>USDA is an equal opportunity provider, employer, and lender.   </a:t>
              </a:r>
            </a:p>
          </p:txBody>
        </p:sp>
        <p:pic>
          <p:nvPicPr>
            <p:cNvPr id="12" name="Picture 11">
              <a:extLst>
                <a:ext uri="{FF2B5EF4-FFF2-40B4-BE49-F238E27FC236}">
                  <a16:creationId xmlns:a16="http://schemas.microsoft.com/office/drawing/2014/main" id="{B8341E65-C3E3-41A9-8466-012C598584EE}"/>
                </a:ext>
              </a:extLst>
            </p:cNvPr>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1686073" y="30669968"/>
              <a:ext cx="1448413" cy="1463040"/>
            </a:xfrm>
            <a:prstGeom prst="rect">
              <a:avLst/>
            </a:prstGeom>
          </p:spPr>
        </p:pic>
      </p:grpSp>
    </p:spTree>
    <p:extLst>
      <p:ext uri="{BB962C8B-B14F-4D97-AF65-F5344CB8AC3E}">
        <p14:creationId xmlns:p14="http://schemas.microsoft.com/office/powerpoint/2010/main" val="1285276189"/>
      </p:ext>
    </p:extLst>
  </p:cSld>
  <p:clrMap bg1="lt1" tx1="dk1" bg2="lt2" tx2="dk2" accent1="accent1" accent2="accent2" accent3="accent3" accent4="accent4" accent5="accent5" accent6="accent6" hlink="hlink" folHlink="folHlink"/>
  <p:sldLayoutIdLst>
    <p:sldLayoutId id="2147483679"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840" userDrawn="1">
          <p15:clr>
            <a:srgbClr val="F26B43"/>
          </p15:clr>
        </p15:guide>
        <p15:guide id="2" pos="26832" userDrawn="1">
          <p15:clr>
            <a:srgbClr val="F26B43"/>
          </p15:clr>
        </p15:guide>
        <p15:guide id="3" orient="horz" pos="19104" userDrawn="1">
          <p15:clr>
            <a:srgbClr val="F26B43"/>
          </p15:clr>
        </p15:guide>
        <p15:guide id="4" orient="horz" pos="504" userDrawn="1">
          <p15:clr>
            <a:srgbClr val="F26B43"/>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3A43B447-B234-40FF-8B58-A1F5F123CC86}"/>
              </a:ext>
            </a:extLst>
          </p:cNvPr>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0" y="0"/>
            <a:ext cx="43891200" cy="3657600"/>
          </a:xfrm>
          <a:prstGeom prst="rect">
            <a:avLst/>
          </a:prstGeom>
        </p:spPr>
      </p:pic>
      <p:grpSp>
        <p:nvGrpSpPr>
          <p:cNvPr id="9" name="Group 8">
            <a:extLst>
              <a:ext uri="{FF2B5EF4-FFF2-40B4-BE49-F238E27FC236}">
                <a16:creationId xmlns:a16="http://schemas.microsoft.com/office/drawing/2014/main" id="{3CBFEC00-1640-4B91-A0E6-C27A6FFDAD71}"/>
              </a:ext>
            </a:extLst>
          </p:cNvPr>
          <p:cNvGrpSpPr/>
          <p:nvPr userDrawn="1"/>
        </p:nvGrpSpPr>
        <p:grpSpPr>
          <a:xfrm>
            <a:off x="1686073" y="30669968"/>
            <a:ext cx="40210073" cy="1463040"/>
            <a:chOff x="1686073" y="30669968"/>
            <a:chExt cx="40210073" cy="1463040"/>
          </a:xfrm>
        </p:grpSpPr>
        <p:sp>
          <p:nvSpPr>
            <p:cNvPr id="10" name="Date Placeholder 2">
              <a:extLst>
                <a:ext uri="{FF2B5EF4-FFF2-40B4-BE49-F238E27FC236}">
                  <a16:creationId xmlns:a16="http://schemas.microsoft.com/office/drawing/2014/main" id="{046BA317-DF74-4724-BE4E-DC8C0D6A90A2}"/>
                </a:ext>
              </a:extLst>
            </p:cNvPr>
            <p:cNvSpPr txBox="1">
              <a:spLocks/>
            </p:cNvSpPr>
            <p:nvPr userDrawn="1"/>
          </p:nvSpPr>
          <p:spPr>
            <a:xfrm>
              <a:off x="3484860" y="31463672"/>
              <a:ext cx="38411286" cy="669335"/>
            </a:xfrm>
            <a:prstGeom prst="rect">
              <a:avLst/>
            </a:prstGeom>
          </p:spPr>
          <p:txBody>
            <a:bodyPr/>
            <a:lstStyle>
              <a:defPPr>
                <a:defRPr lang="en-US"/>
              </a:defPPr>
              <a:lvl1pPr marL="0" algn="l" defTabSz="3686861" rtl="0" eaLnBrk="1" latinLnBrk="0" hangingPunct="1">
                <a:defRPr sz="7258" b="1" kern="1200">
                  <a:solidFill>
                    <a:srgbClr val="9ACA3C"/>
                  </a:solidFill>
                  <a:latin typeface="Arial" panose="020B0604020202020204" pitchFamily="34" charset="0"/>
                  <a:ea typeface="+mn-ea"/>
                  <a:cs typeface="Arial" panose="020B0604020202020204" pitchFamily="34" charset="0"/>
                </a:defRPr>
              </a:lvl1pPr>
              <a:lvl2pPr marL="1843430" algn="l" defTabSz="3686861" rtl="0" eaLnBrk="1" latinLnBrk="0" hangingPunct="1">
                <a:defRPr sz="7258" kern="1200">
                  <a:solidFill>
                    <a:schemeClr val="tx1"/>
                  </a:solidFill>
                  <a:latin typeface="+mn-lt"/>
                  <a:ea typeface="+mn-ea"/>
                  <a:cs typeface="+mn-cs"/>
                </a:defRPr>
              </a:lvl2pPr>
              <a:lvl3pPr marL="3686861" algn="l" defTabSz="3686861" rtl="0" eaLnBrk="1" latinLnBrk="0" hangingPunct="1">
                <a:defRPr sz="7258" kern="1200">
                  <a:solidFill>
                    <a:schemeClr val="tx1"/>
                  </a:solidFill>
                  <a:latin typeface="+mn-lt"/>
                  <a:ea typeface="+mn-ea"/>
                  <a:cs typeface="+mn-cs"/>
                </a:defRPr>
              </a:lvl3pPr>
              <a:lvl4pPr marL="5530291" algn="l" defTabSz="3686861" rtl="0" eaLnBrk="1" latinLnBrk="0" hangingPunct="1">
                <a:defRPr sz="7258" kern="1200">
                  <a:solidFill>
                    <a:schemeClr val="tx1"/>
                  </a:solidFill>
                  <a:latin typeface="+mn-lt"/>
                  <a:ea typeface="+mn-ea"/>
                  <a:cs typeface="+mn-cs"/>
                </a:defRPr>
              </a:lvl4pPr>
              <a:lvl5pPr marL="7373722" algn="l" defTabSz="3686861" rtl="0" eaLnBrk="1" latinLnBrk="0" hangingPunct="1">
                <a:defRPr sz="7258" kern="1200">
                  <a:solidFill>
                    <a:schemeClr val="tx1"/>
                  </a:solidFill>
                  <a:latin typeface="+mn-lt"/>
                  <a:ea typeface="+mn-ea"/>
                  <a:cs typeface="+mn-cs"/>
                </a:defRPr>
              </a:lvl5pPr>
              <a:lvl6pPr marL="9217152" algn="l" defTabSz="3686861" rtl="0" eaLnBrk="1" latinLnBrk="0" hangingPunct="1">
                <a:defRPr sz="7258" kern="1200">
                  <a:solidFill>
                    <a:schemeClr val="tx1"/>
                  </a:solidFill>
                  <a:latin typeface="+mn-lt"/>
                  <a:ea typeface="+mn-ea"/>
                  <a:cs typeface="+mn-cs"/>
                </a:defRPr>
              </a:lvl6pPr>
              <a:lvl7pPr marL="11060582" algn="l" defTabSz="3686861" rtl="0" eaLnBrk="1" latinLnBrk="0" hangingPunct="1">
                <a:defRPr sz="7258" kern="1200">
                  <a:solidFill>
                    <a:schemeClr val="tx1"/>
                  </a:solidFill>
                  <a:latin typeface="+mn-lt"/>
                  <a:ea typeface="+mn-ea"/>
                  <a:cs typeface="+mn-cs"/>
                </a:defRPr>
              </a:lvl7pPr>
              <a:lvl8pPr marL="12904013" algn="l" defTabSz="3686861" rtl="0" eaLnBrk="1" latinLnBrk="0" hangingPunct="1">
                <a:defRPr sz="7258" kern="1200">
                  <a:solidFill>
                    <a:schemeClr val="tx1"/>
                  </a:solidFill>
                  <a:latin typeface="+mn-lt"/>
                  <a:ea typeface="+mn-ea"/>
                  <a:cs typeface="+mn-cs"/>
                </a:defRPr>
              </a:lvl8pPr>
              <a:lvl9pPr marL="14747443" algn="l" defTabSz="3686861" rtl="0" eaLnBrk="1" latinLnBrk="0" hangingPunct="1">
                <a:defRPr sz="7258" kern="1200">
                  <a:solidFill>
                    <a:schemeClr val="tx1"/>
                  </a:solidFill>
                  <a:latin typeface="+mn-lt"/>
                  <a:ea typeface="+mn-ea"/>
                  <a:cs typeface="+mn-cs"/>
                </a:defRPr>
              </a:lvl9pPr>
            </a:lstStyle>
            <a:p>
              <a:pPr algn="r"/>
              <a:r>
                <a:rPr lang="en-US" sz="3200" dirty="0">
                  <a:solidFill>
                    <a:srgbClr val="58595B"/>
                  </a:solidFill>
                </a:rPr>
                <a:t>USDA is an equal opportunity provider, employer, and lender.   </a:t>
              </a:r>
            </a:p>
          </p:txBody>
        </p:sp>
        <p:pic>
          <p:nvPicPr>
            <p:cNvPr id="11" name="Picture 10">
              <a:extLst>
                <a:ext uri="{FF2B5EF4-FFF2-40B4-BE49-F238E27FC236}">
                  <a16:creationId xmlns:a16="http://schemas.microsoft.com/office/drawing/2014/main" id="{49A1E741-0121-4ADC-9090-099E199FC8C1}"/>
                </a:ext>
              </a:extLst>
            </p:cNvPr>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1686073" y="30669968"/>
              <a:ext cx="1448413" cy="1463040"/>
            </a:xfrm>
            <a:prstGeom prst="rect">
              <a:avLst/>
            </a:prstGeom>
          </p:spPr>
        </p:pic>
      </p:grpSp>
    </p:spTree>
    <p:extLst>
      <p:ext uri="{BB962C8B-B14F-4D97-AF65-F5344CB8AC3E}">
        <p14:creationId xmlns:p14="http://schemas.microsoft.com/office/powerpoint/2010/main" val="4097333419"/>
      </p:ext>
    </p:extLst>
  </p:cSld>
  <p:clrMap bg1="lt1" tx1="dk1" bg2="lt2" tx2="dk2" accent1="accent1" accent2="accent2" accent3="accent3" accent4="accent4" accent5="accent5" accent6="accent6" hlink="hlink" folHlink="folHlink"/>
  <p:sldLayoutIdLst>
    <p:sldLayoutId id="2147483758"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864" userDrawn="1">
          <p15:clr>
            <a:srgbClr val="F26B43"/>
          </p15:clr>
        </p15:guide>
        <p15:guide id="2" pos="26784" userDrawn="1">
          <p15:clr>
            <a:srgbClr val="F26B43"/>
          </p15:clr>
        </p15:guide>
        <p15:guide id="3" orient="horz" pos="19176" userDrawn="1">
          <p15:clr>
            <a:srgbClr val="F26B43"/>
          </p15:clr>
        </p15:guide>
        <p15:guide id="4" orient="horz" pos="2376" userDrawn="1">
          <p15:clr>
            <a:srgbClr val="F26B43"/>
          </p15:clr>
        </p15:guide>
      </p15:sldGuideLst>
    </p:ext>
  </p:extLst>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6EE3B7B4-30E1-467C-8569-242F4D7E9282}"/>
              </a:ext>
            </a:extLst>
          </p:cNvPr>
          <p:cNvPicPr>
            <a:picLocks noChangeAspect="1"/>
          </p:cNvPicPr>
          <p:nvPr userDrawn="1"/>
        </p:nvPicPr>
        <p:blipFill rotWithShape="1">
          <a:blip r:embed="rId3" cstate="print">
            <a:extLst>
              <a:ext uri="{28A0092B-C50C-407E-A947-70E740481C1C}">
                <a14:useLocalDpi xmlns:a14="http://schemas.microsoft.com/office/drawing/2010/main" val="0"/>
              </a:ext>
            </a:extLst>
          </a:blip>
          <a:srcRect r="80525"/>
          <a:stretch/>
        </p:blipFill>
        <p:spPr>
          <a:xfrm>
            <a:off x="0" y="0"/>
            <a:ext cx="8547652" cy="3657600"/>
          </a:xfrm>
          <a:prstGeom prst="rect">
            <a:avLst/>
          </a:prstGeom>
        </p:spPr>
      </p:pic>
      <p:grpSp>
        <p:nvGrpSpPr>
          <p:cNvPr id="9" name="Group 8">
            <a:extLst>
              <a:ext uri="{FF2B5EF4-FFF2-40B4-BE49-F238E27FC236}">
                <a16:creationId xmlns:a16="http://schemas.microsoft.com/office/drawing/2014/main" id="{8777BA41-19E3-47A6-B579-C3217C8C1FA6}"/>
              </a:ext>
            </a:extLst>
          </p:cNvPr>
          <p:cNvGrpSpPr/>
          <p:nvPr userDrawn="1"/>
        </p:nvGrpSpPr>
        <p:grpSpPr>
          <a:xfrm>
            <a:off x="1686073" y="30669968"/>
            <a:ext cx="40519055" cy="1463040"/>
            <a:chOff x="1686073" y="30669968"/>
            <a:chExt cx="40519055" cy="1463040"/>
          </a:xfrm>
        </p:grpSpPr>
        <p:sp>
          <p:nvSpPr>
            <p:cNvPr id="10" name="Date Placeholder 2">
              <a:extLst>
                <a:ext uri="{FF2B5EF4-FFF2-40B4-BE49-F238E27FC236}">
                  <a16:creationId xmlns:a16="http://schemas.microsoft.com/office/drawing/2014/main" id="{8C36A35E-FFF2-4353-8364-B2076E777E9F}"/>
                </a:ext>
              </a:extLst>
            </p:cNvPr>
            <p:cNvSpPr txBox="1">
              <a:spLocks/>
            </p:cNvSpPr>
            <p:nvPr userDrawn="1"/>
          </p:nvSpPr>
          <p:spPr>
            <a:xfrm>
              <a:off x="3484860" y="31380545"/>
              <a:ext cx="38720268" cy="752463"/>
            </a:xfrm>
            <a:prstGeom prst="rect">
              <a:avLst/>
            </a:prstGeom>
          </p:spPr>
          <p:txBody>
            <a:bodyPr/>
            <a:lstStyle>
              <a:defPPr>
                <a:defRPr lang="en-US"/>
              </a:defPPr>
              <a:lvl1pPr marL="0" algn="l" defTabSz="3686861" rtl="0" eaLnBrk="1" latinLnBrk="0" hangingPunct="1">
                <a:defRPr sz="7258" b="1" kern="1200">
                  <a:solidFill>
                    <a:srgbClr val="9ACA3C"/>
                  </a:solidFill>
                  <a:latin typeface="Arial" panose="020B0604020202020204" pitchFamily="34" charset="0"/>
                  <a:ea typeface="+mn-ea"/>
                  <a:cs typeface="Arial" panose="020B0604020202020204" pitchFamily="34" charset="0"/>
                </a:defRPr>
              </a:lvl1pPr>
              <a:lvl2pPr marL="1843430" algn="l" defTabSz="3686861" rtl="0" eaLnBrk="1" latinLnBrk="0" hangingPunct="1">
                <a:defRPr sz="7258" kern="1200">
                  <a:solidFill>
                    <a:schemeClr val="tx1"/>
                  </a:solidFill>
                  <a:latin typeface="+mn-lt"/>
                  <a:ea typeface="+mn-ea"/>
                  <a:cs typeface="+mn-cs"/>
                </a:defRPr>
              </a:lvl2pPr>
              <a:lvl3pPr marL="3686861" algn="l" defTabSz="3686861" rtl="0" eaLnBrk="1" latinLnBrk="0" hangingPunct="1">
                <a:defRPr sz="7258" kern="1200">
                  <a:solidFill>
                    <a:schemeClr val="tx1"/>
                  </a:solidFill>
                  <a:latin typeface="+mn-lt"/>
                  <a:ea typeface="+mn-ea"/>
                  <a:cs typeface="+mn-cs"/>
                </a:defRPr>
              </a:lvl3pPr>
              <a:lvl4pPr marL="5530291" algn="l" defTabSz="3686861" rtl="0" eaLnBrk="1" latinLnBrk="0" hangingPunct="1">
                <a:defRPr sz="7258" kern="1200">
                  <a:solidFill>
                    <a:schemeClr val="tx1"/>
                  </a:solidFill>
                  <a:latin typeface="+mn-lt"/>
                  <a:ea typeface="+mn-ea"/>
                  <a:cs typeface="+mn-cs"/>
                </a:defRPr>
              </a:lvl4pPr>
              <a:lvl5pPr marL="7373722" algn="l" defTabSz="3686861" rtl="0" eaLnBrk="1" latinLnBrk="0" hangingPunct="1">
                <a:defRPr sz="7258" kern="1200">
                  <a:solidFill>
                    <a:schemeClr val="tx1"/>
                  </a:solidFill>
                  <a:latin typeface="+mn-lt"/>
                  <a:ea typeface="+mn-ea"/>
                  <a:cs typeface="+mn-cs"/>
                </a:defRPr>
              </a:lvl5pPr>
              <a:lvl6pPr marL="9217152" algn="l" defTabSz="3686861" rtl="0" eaLnBrk="1" latinLnBrk="0" hangingPunct="1">
                <a:defRPr sz="7258" kern="1200">
                  <a:solidFill>
                    <a:schemeClr val="tx1"/>
                  </a:solidFill>
                  <a:latin typeface="+mn-lt"/>
                  <a:ea typeface="+mn-ea"/>
                  <a:cs typeface="+mn-cs"/>
                </a:defRPr>
              </a:lvl6pPr>
              <a:lvl7pPr marL="11060582" algn="l" defTabSz="3686861" rtl="0" eaLnBrk="1" latinLnBrk="0" hangingPunct="1">
                <a:defRPr sz="7258" kern="1200">
                  <a:solidFill>
                    <a:schemeClr val="tx1"/>
                  </a:solidFill>
                  <a:latin typeface="+mn-lt"/>
                  <a:ea typeface="+mn-ea"/>
                  <a:cs typeface="+mn-cs"/>
                </a:defRPr>
              </a:lvl7pPr>
              <a:lvl8pPr marL="12904013" algn="l" defTabSz="3686861" rtl="0" eaLnBrk="1" latinLnBrk="0" hangingPunct="1">
                <a:defRPr sz="7258" kern="1200">
                  <a:solidFill>
                    <a:schemeClr val="tx1"/>
                  </a:solidFill>
                  <a:latin typeface="+mn-lt"/>
                  <a:ea typeface="+mn-ea"/>
                  <a:cs typeface="+mn-cs"/>
                </a:defRPr>
              </a:lvl8pPr>
              <a:lvl9pPr marL="14747443" algn="l" defTabSz="3686861" rtl="0" eaLnBrk="1" latinLnBrk="0" hangingPunct="1">
                <a:defRPr sz="7258" kern="1200">
                  <a:solidFill>
                    <a:schemeClr val="tx1"/>
                  </a:solidFill>
                  <a:latin typeface="+mn-lt"/>
                  <a:ea typeface="+mn-ea"/>
                  <a:cs typeface="+mn-cs"/>
                </a:defRPr>
              </a:lvl9pPr>
            </a:lstStyle>
            <a:p>
              <a:pPr algn="r"/>
              <a:r>
                <a:rPr lang="en-US" sz="3200" dirty="0">
                  <a:solidFill>
                    <a:srgbClr val="58595B"/>
                  </a:solidFill>
                </a:rPr>
                <a:t>USDA is an equal opportunity provider, employer, and lender.   </a:t>
              </a:r>
            </a:p>
          </p:txBody>
        </p:sp>
        <p:pic>
          <p:nvPicPr>
            <p:cNvPr id="11" name="Picture 10">
              <a:extLst>
                <a:ext uri="{FF2B5EF4-FFF2-40B4-BE49-F238E27FC236}">
                  <a16:creationId xmlns:a16="http://schemas.microsoft.com/office/drawing/2014/main" id="{CCEFE2CF-27BE-4CF6-81A8-B7D1B3855F06}"/>
                </a:ext>
              </a:extLst>
            </p:cNvPr>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1686073" y="30669968"/>
              <a:ext cx="1448413" cy="1463040"/>
            </a:xfrm>
            <a:prstGeom prst="rect">
              <a:avLst/>
            </a:prstGeom>
          </p:spPr>
        </p:pic>
      </p:grpSp>
    </p:spTree>
    <p:extLst>
      <p:ext uri="{BB962C8B-B14F-4D97-AF65-F5344CB8AC3E}">
        <p14:creationId xmlns:p14="http://schemas.microsoft.com/office/powerpoint/2010/main" val="1335994089"/>
      </p:ext>
    </p:extLst>
  </p:cSld>
  <p:clrMap bg1="lt1" tx1="dk1" bg2="lt2" tx2="dk2" accent1="accent1" accent2="accent2" accent3="accent3" accent4="accent4" accent5="accent5" accent6="accent6" hlink="hlink" folHlink="folHlink"/>
  <p:sldLayoutIdLst>
    <p:sldLayoutId id="2147483693"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840" userDrawn="1">
          <p15:clr>
            <a:srgbClr val="F26B43"/>
          </p15:clr>
        </p15:guide>
        <p15:guide id="2" pos="26856" userDrawn="1">
          <p15:clr>
            <a:srgbClr val="F26B43"/>
          </p15:clr>
        </p15:guide>
        <p15:guide id="3" orient="horz" pos="19176" userDrawn="1">
          <p15:clr>
            <a:srgbClr val="F26B43"/>
          </p15:clr>
        </p15:guide>
        <p15:guide id="4" orient="horz" pos="504" userDrawn="1">
          <p15:clr>
            <a:srgbClr val="F26B43"/>
          </p15:clr>
        </p15:guide>
      </p15:sldGuideLst>
    </p:ext>
  </p:extLst>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11" name="Picture 10">
            <a:extLst>
              <a:ext uri="{FF2B5EF4-FFF2-40B4-BE49-F238E27FC236}">
                <a16:creationId xmlns:a16="http://schemas.microsoft.com/office/drawing/2014/main" id="{3E76115C-063C-4101-AC46-8A9DC51CD49C}"/>
              </a:ext>
            </a:extLst>
          </p:cNvPr>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0" y="-5798"/>
            <a:ext cx="43891200" cy="3657600"/>
          </a:xfrm>
          <a:prstGeom prst="rect">
            <a:avLst/>
          </a:prstGeom>
        </p:spPr>
      </p:pic>
      <p:grpSp>
        <p:nvGrpSpPr>
          <p:cNvPr id="7" name="Group 6">
            <a:extLst>
              <a:ext uri="{FF2B5EF4-FFF2-40B4-BE49-F238E27FC236}">
                <a16:creationId xmlns:a16="http://schemas.microsoft.com/office/drawing/2014/main" id="{2A94A883-DC2D-48F8-BD14-5A9E86E5E103}"/>
              </a:ext>
            </a:extLst>
          </p:cNvPr>
          <p:cNvGrpSpPr/>
          <p:nvPr userDrawn="1"/>
        </p:nvGrpSpPr>
        <p:grpSpPr>
          <a:xfrm>
            <a:off x="1686073" y="30669968"/>
            <a:ext cx="40519055" cy="1463040"/>
            <a:chOff x="1686073" y="30669968"/>
            <a:chExt cx="40519055" cy="1463040"/>
          </a:xfrm>
        </p:grpSpPr>
        <p:sp>
          <p:nvSpPr>
            <p:cNvPr id="8" name="Date Placeholder 2">
              <a:extLst>
                <a:ext uri="{FF2B5EF4-FFF2-40B4-BE49-F238E27FC236}">
                  <a16:creationId xmlns:a16="http://schemas.microsoft.com/office/drawing/2014/main" id="{8B063E2C-7D9D-4BB5-9170-14F58182418C}"/>
                </a:ext>
              </a:extLst>
            </p:cNvPr>
            <p:cNvSpPr txBox="1">
              <a:spLocks/>
            </p:cNvSpPr>
            <p:nvPr userDrawn="1"/>
          </p:nvSpPr>
          <p:spPr>
            <a:xfrm>
              <a:off x="3484860" y="31338982"/>
              <a:ext cx="38720268" cy="794026"/>
            </a:xfrm>
            <a:prstGeom prst="rect">
              <a:avLst/>
            </a:prstGeom>
          </p:spPr>
          <p:txBody>
            <a:bodyPr/>
            <a:lstStyle>
              <a:defPPr>
                <a:defRPr lang="en-US"/>
              </a:defPPr>
              <a:lvl1pPr marL="0" algn="l" defTabSz="3686861" rtl="0" eaLnBrk="1" latinLnBrk="0" hangingPunct="1">
                <a:defRPr sz="7258" b="1" kern="1200">
                  <a:solidFill>
                    <a:srgbClr val="9ACA3C"/>
                  </a:solidFill>
                  <a:latin typeface="Arial" panose="020B0604020202020204" pitchFamily="34" charset="0"/>
                  <a:ea typeface="+mn-ea"/>
                  <a:cs typeface="Arial" panose="020B0604020202020204" pitchFamily="34" charset="0"/>
                </a:defRPr>
              </a:lvl1pPr>
              <a:lvl2pPr marL="1843430" algn="l" defTabSz="3686861" rtl="0" eaLnBrk="1" latinLnBrk="0" hangingPunct="1">
                <a:defRPr sz="7258" kern="1200">
                  <a:solidFill>
                    <a:schemeClr val="tx1"/>
                  </a:solidFill>
                  <a:latin typeface="+mn-lt"/>
                  <a:ea typeface="+mn-ea"/>
                  <a:cs typeface="+mn-cs"/>
                </a:defRPr>
              </a:lvl2pPr>
              <a:lvl3pPr marL="3686861" algn="l" defTabSz="3686861" rtl="0" eaLnBrk="1" latinLnBrk="0" hangingPunct="1">
                <a:defRPr sz="7258" kern="1200">
                  <a:solidFill>
                    <a:schemeClr val="tx1"/>
                  </a:solidFill>
                  <a:latin typeface="+mn-lt"/>
                  <a:ea typeface="+mn-ea"/>
                  <a:cs typeface="+mn-cs"/>
                </a:defRPr>
              </a:lvl3pPr>
              <a:lvl4pPr marL="5530291" algn="l" defTabSz="3686861" rtl="0" eaLnBrk="1" latinLnBrk="0" hangingPunct="1">
                <a:defRPr sz="7258" kern="1200">
                  <a:solidFill>
                    <a:schemeClr val="tx1"/>
                  </a:solidFill>
                  <a:latin typeface="+mn-lt"/>
                  <a:ea typeface="+mn-ea"/>
                  <a:cs typeface="+mn-cs"/>
                </a:defRPr>
              </a:lvl4pPr>
              <a:lvl5pPr marL="7373722" algn="l" defTabSz="3686861" rtl="0" eaLnBrk="1" latinLnBrk="0" hangingPunct="1">
                <a:defRPr sz="7258" kern="1200">
                  <a:solidFill>
                    <a:schemeClr val="tx1"/>
                  </a:solidFill>
                  <a:latin typeface="+mn-lt"/>
                  <a:ea typeface="+mn-ea"/>
                  <a:cs typeface="+mn-cs"/>
                </a:defRPr>
              </a:lvl5pPr>
              <a:lvl6pPr marL="9217152" algn="l" defTabSz="3686861" rtl="0" eaLnBrk="1" latinLnBrk="0" hangingPunct="1">
                <a:defRPr sz="7258" kern="1200">
                  <a:solidFill>
                    <a:schemeClr val="tx1"/>
                  </a:solidFill>
                  <a:latin typeface="+mn-lt"/>
                  <a:ea typeface="+mn-ea"/>
                  <a:cs typeface="+mn-cs"/>
                </a:defRPr>
              </a:lvl6pPr>
              <a:lvl7pPr marL="11060582" algn="l" defTabSz="3686861" rtl="0" eaLnBrk="1" latinLnBrk="0" hangingPunct="1">
                <a:defRPr sz="7258" kern="1200">
                  <a:solidFill>
                    <a:schemeClr val="tx1"/>
                  </a:solidFill>
                  <a:latin typeface="+mn-lt"/>
                  <a:ea typeface="+mn-ea"/>
                  <a:cs typeface="+mn-cs"/>
                </a:defRPr>
              </a:lvl7pPr>
              <a:lvl8pPr marL="12904013" algn="l" defTabSz="3686861" rtl="0" eaLnBrk="1" latinLnBrk="0" hangingPunct="1">
                <a:defRPr sz="7258" kern="1200">
                  <a:solidFill>
                    <a:schemeClr val="tx1"/>
                  </a:solidFill>
                  <a:latin typeface="+mn-lt"/>
                  <a:ea typeface="+mn-ea"/>
                  <a:cs typeface="+mn-cs"/>
                </a:defRPr>
              </a:lvl8pPr>
              <a:lvl9pPr marL="14747443" algn="l" defTabSz="3686861" rtl="0" eaLnBrk="1" latinLnBrk="0" hangingPunct="1">
                <a:defRPr sz="7258" kern="1200">
                  <a:solidFill>
                    <a:schemeClr val="tx1"/>
                  </a:solidFill>
                  <a:latin typeface="+mn-lt"/>
                  <a:ea typeface="+mn-ea"/>
                  <a:cs typeface="+mn-cs"/>
                </a:defRPr>
              </a:lvl9pPr>
            </a:lstStyle>
            <a:p>
              <a:pPr algn="r"/>
              <a:r>
                <a:rPr lang="en-US" sz="3200" dirty="0">
                  <a:solidFill>
                    <a:srgbClr val="58595B"/>
                  </a:solidFill>
                </a:rPr>
                <a:t>USDA is an equal opportunity provider, employer, and lender.   </a:t>
              </a:r>
            </a:p>
          </p:txBody>
        </p:sp>
        <p:pic>
          <p:nvPicPr>
            <p:cNvPr id="9" name="Picture 8">
              <a:extLst>
                <a:ext uri="{FF2B5EF4-FFF2-40B4-BE49-F238E27FC236}">
                  <a16:creationId xmlns:a16="http://schemas.microsoft.com/office/drawing/2014/main" id="{0F7E19ED-0F02-4C30-8CB5-C3DF178C55EB}"/>
                </a:ext>
              </a:extLst>
            </p:cNvPr>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1686073" y="30669968"/>
              <a:ext cx="1448413" cy="1463040"/>
            </a:xfrm>
            <a:prstGeom prst="rect">
              <a:avLst/>
            </a:prstGeom>
          </p:spPr>
        </p:pic>
      </p:grpSp>
    </p:spTree>
    <p:extLst>
      <p:ext uri="{BB962C8B-B14F-4D97-AF65-F5344CB8AC3E}">
        <p14:creationId xmlns:p14="http://schemas.microsoft.com/office/powerpoint/2010/main" val="3407517988"/>
      </p:ext>
    </p:extLst>
  </p:cSld>
  <p:clrMap bg1="lt1" tx1="dk1" bg2="lt2" tx2="dk2" accent1="accent1" accent2="accent2" accent3="accent3" accent4="accent4" accent5="accent5" accent6="accent6" hlink="hlink" folHlink="folHlink"/>
  <p:sldLayoutIdLst>
    <p:sldLayoutId id="2147483714" r:id="rId1"/>
  </p:sldLayoutIdLst>
  <p:txStyles>
    <p:titleStyle>
      <a:lvl1pPr algn="l" defTabSz="914400" rtl="0" eaLnBrk="1" latinLnBrk="0" hangingPunct="1">
        <a:lnSpc>
          <a:spcPct val="90000"/>
        </a:lnSpc>
        <a:spcBef>
          <a:spcPct val="0"/>
        </a:spcBef>
        <a:buNone/>
        <a:defRPr sz="8800" b="1" kern="1200">
          <a:solidFill>
            <a:schemeClr val="tx1"/>
          </a:solidFill>
          <a:latin typeface="Arial" panose="020B0604020202020204" pitchFamily="34" charset="0"/>
          <a:ea typeface="+mj-ea"/>
          <a:cs typeface="Arial" panose="020B0604020202020204" pitchFamily="34" charset="0"/>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Arial" panose="020B0604020202020204" pitchFamily="34" charset="0"/>
          <a:ea typeface="+mn-ea"/>
          <a:cs typeface="Arial" panose="020B0604020202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Arial" panose="020B0604020202020204" pitchFamily="34" charset="0"/>
          <a:ea typeface="+mn-ea"/>
          <a:cs typeface="Arial" panose="020B060402020202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Arial" panose="020B0604020202020204" pitchFamily="34" charset="0"/>
          <a:ea typeface="+mn-ea"/>
          <a:cs typeface="Arial" panose="020B060402020202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Arial" panose="020B0604020202020204" pitchFamily="34" charset="0"/>
          <a:ea typeface="+mn-ea"/>
          <a:cs typeface="Arial" panose="020B060402020202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816" userDrawn="1">
          <p15:clr>
            <a:srgbClr val="F26B43"/>
          </p15:clr>
        </p15:guide>
        <p15:guide id="2" pos="26808" userDrawn="1">
          <p15:clr>
            <a:srgbClr val="F26B43"/>
          </p15:clr>
        </p15:guide>
        <p15:guide id="3" orient="horz" pos="19176" userDrawn="1">
          <p15:clr>
            <a:srgbClr val="F26B43"/>
          </p15:clr>
        </p15:guide>
        <p15:guide id="4" orient="horz" pos="2400" userDrawn="1">
          <p15:clr>
            <a:srgbClr val="F26B43"/>
          </p15:clr>
        </p15:guide>
      </p15:sldGuideLst>
    </p:ext>
  </p:extLst>
</p:sldMaster>
</file>

<file path=ppt/slideMasters/slideMaster5.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11" name="Picture 10">
            <a:extLst>
              <a:ext uri="{FF2B5EF4-FFF2-40B4-BE49-F238E27FC236}">
                <a16:creationId xmlns:a16="http://schemas.microsoft.com/office/drawing/2014/main" id="{E4351EB5-FCD5-4904-8954-1E1832884E17}"/>
              </a:ext>
            </a:extLst>
          </p:cNvPr>
          <p:cNvPicPr>
            <a:picLocks noChangeAspect="1"/>
          </p:cNvPicPr>
          <p:nvPr userDrawn="1"/>
        </p:nvPicPr>
        <p:blipFill rotWithShape="1">
          <a:blip r:embed="rId3" cstate="print">
            <a:extLst>
              <a:ext uri="{28A0092B-C50C-407E-A947-70E740481C1C}">
                <a14:useLocalDpi xmlns:a14="http://schemas.microsoft.com/office/drawing/2010/main" val="0"/>
              </a:ext>
            </a:extLst>
          </a:blip>
          <a:srcRect r="80888"/>
          <a:stretch/>
        </p:blipFill>
        <p:spPr>
          <a:xfrm>
            <a:off x="0" y="0"/>
            <a:ext cx="8388626" cy="3657600"/>
          </a:xfrm>
          <a:prstGeom prst="rect">
            <a:avLst/>
          </a:prstGeom>
        </p:spPr>
      </p:pic>
      <p:grpSp>
        <p:nvGrpSpPr>
          <p:cNvPr id="7" name="Group 6">
            <a:extLst>
              <a:ext uri="{FF2B5EF4-FFF2-40B4-BE49-F238E27FC236}">
                <a16:creationId xmlns:a16="http://schemas.microsoft.com/office/drawing/2014/main" id="{FC5B77F3-07F6-4937-BDFF-74F243D738BF}"/>
              </a:ext>
            </a:extLst>
          </p:cNvPr>
          <p:cNvGrpSpPr/>
          <p:nvPr userDrawn="1"/>
        </p:nvGrpSpPr>
        <p:grpSpPr>
          <a:xfrm>
            <a:off x="1686073" y="30669968"/>
            <a:ext cx="40519055" cy="1463040"/>
            <a:chOff x="1686073" y="30669968"/>
            <a:chExt cx="40519055" cy="1463040"/>
          </a:xfrm>
        </p:grpSpPr>
        <p:sp>
          <p:nvSpPr>
            <p:cNvPr id="8" name="Date Placeholder 2">
              <a:extLst>
                <a:ext uri="{FF2B5EF4-FFF2-40B4-BE49-F238E27FC236}">
                  <a16:creationId xmlns:a16="http://schemas.microsoft.com/office/drawing/2014/main" id="{76E2EF09-BBDB-4570-B788-0D46D55D02AF}"/>
                </a:ext>
              </a:extLst>
            </p:cNvPr>
            <p:cNvSpPr txBox="1">
              <a:spLocks/>
            </p:cNvSpPr>
            <p:nvPr userDrawn="1"/>
          </p:nvSpPr>
          <p:spPr>
            <a:xfrm>
              <a:off x="3484860" y="31380545"/>
              <a:ext cx="38720268" cy="752463"/>
            </a:xfrm>
            <a:prstGeom prst="rect">
              <a:avLst/>
            </a:prstGeom>
          </p:spPr>
          <p:txBody>
            <a:bodyPr/>
            <a:lstStyle>
              <a:defPPr>
                <a:defRPr lang="en-US"/>
              </a:defPPr>
              <a:lvl1pPr marL="0" algn="l" defTabSz="3686861" rtl="0" eaLnBrk="1" latinLnBrk="0" hangingPunct="1">
                <a:defRPr sz="7258" b="1" kern="1200">
                  <a:solidFill>
                    <a:srgbClr val="9ACA3C"/>
                  </a:solidFill>
                  <a:latin typeface="Arial" panose="020B0604020202020204" pitchFamily="34" charset="0"/>
                  <a:ea typeface="+mn-ea"/>
                  <a:cs typeface="Arial" panose="020B0604020202020204" pitchFamily="34" charset="0"/>
                </a:defRPr>
              </a:lvl1pPr>
              <a:lvl2pPr marL="1843430" algn="l" defTabSz="3686861" rtl="0" eaLnBrk="1" latinLnBrk="0" hangingPunct="1">
                <a:defRPr sz="7258" kern="1200">
                  <a:solidFill>
                    <a:schemeClr val="tx1"/>
                  </a:solidFill>
                  <a:latin typeface="+mn-lt"/>
                  <a:ea typeface="+mn-ea"/>
                  <a:cs typeface="+mn-cs"/>
                </a:defRPr>
              </a:lvl2pPr>
              <a:lvl3pPr marL="3686861" algn="l" defTabSz="3686861" rtl="0" eaLnBrk="1" latinLnBrk="0" hangingPunct="1">
                <a:defRPr sz="7258" kern="1200">
                  <a:solidFill>
                    <a:schemeClr val="tx1"/>
                  </a:solidFill>
                  <a:latin typeface="+mn-lt"/>
                  <a:ea typeface="+mn-ea"/>
                  <a:cs typeface="+mn-cs"/>
                </a:defRPr>
              </a:lvl3pPr>
              <a:lvl4pPr marL="5530291" algn="l" defTabSz="3686861" rtl="0" eaLnBrk="1" latinLnBrk="0" hangingPunct="1">
                <a:defRPr sz="7258" kern="1200">
                  <a:solidFill>
                    <a:schemeClr val="tx1"/>
                  </a:solidFill>
                  <a:latin typeface="+mn-lt"/>
                  <a:ea typeface="+mn-ea"/>
                  <a:cs typeface="+mn-cs"/>
                </a:defRPr>
              </a:lvl4pPr>
              <a:lvl5pPr marL="7373722" algn="l" defTabSz="3686861" rtl="0" eaLnBrk="1" latinLnBrk="0" hangingPunct="1">
                <a:defRPr sz="7258" kern="1200">
                  <a:solidFill>
                    <a:schemeClr val="tx1"/>
                  </a:solidFill>
                  <a:latin typeface="+mn-lt"/>
                  <a:ea typeface="+mn-ea"/>
                  <a:cs typeface="+mn-cs"/>
                </a:defRPr>
              </a:lvl5pPr>
              <a:lvl6pPr marL="9217152" algn="l" defTabSz="3686861" rtl="0" eaLnBrk="1" latinLnBrk="0" hangingPunct="1">
                <a:defRPr sz="7258" kern="1200">
                  <a:solidFill>
                    <a:schemeClr val="tx1"/>
                  </a:solidFill>
                  <a:latin typeface="+mn-lt"/>
                  <a:ea typeface="+mn-ea"/>
                  <a:cs typeface="+mn-cs"/>
                </a:defRPr>
              </a:lvl6pPr>
              <a:lvl7pPr marL="11060582" algn="l" defTabSz="3686861" rtl="0" eaLnBrk="1" latinLnBrk="0" hangingPunct="1">
                <a:defRPr sz="7258" kern="1200">
                  <a:solidFill>
                    <a:schemeClr val="tx1"/>
                  </a:solidFill>
                  <a:latin typeface="+mn-lt"/>
                  <a:ea typeface="+mn-ea"/>
                  <a:cs typeface="+mn-cs"/>
                </a:defRPr>
              </a:lvl7pPr>
              <a:lvl8pPr marL="12904013" algn="l" defTabSz="3686861" rtl="0" eaLnBrk="1" latinLnBrk="0" hangingPunct="1">
                <a:defRPr sz="7258" kern="1200">
                  <a:solidFill>
                    <a:schemeClr val="tx1"/>
                  </a:solidFill>
                  <a:latin typeface="+mn-lt"/>
                  <a:ea typeface="+mn-ea"/>
                  <a:cs typeface="+mn-cs"/>
                </a:defRPr>
              </a:lvl8pPr>
              <a:lvl9pPr marL="14747443" algn="l" defTabSz="3686861" rtl="0" eaLnBrk="1" latinLnBrk="0" hangingPunct="1">
                <a:defRPr sz="7258" kern="1200">
                  <a:solidFill>
                    <a:schemeClr val="tx1"/>
                  </a:solidFill>
                  <a:latin typeface="+mn-lt"/>
                  <a:ea typeface="+mn-ea"/>
                  <a:cs typeface="+mn-cs"/>
                </a:defRPr>
              </a:lvl9pPr>
            </a:lstStyle>
            <a:p>
              <a:pPr algn="r"/>
              <a:r>
                <a:rPr lang="en-US" sz="3200" dirty="0">
                  <a:solidFill>
                    <a:srgbClr val="58595B"/>
                  </a:solidFill>
                </a:rPr>
                <a:t>USDA is an equal opportunity provider, employer, and lender.   </a:t>
              </a:r>
            </a:p>
          </p:txBody>
        </p:sp>
        <p:pic>
          <p:nvPicPr>
            <p:cNvPr id="9" name="Picture 8">
              <a:extLst>
                <a:ext uri="{FF2B5EF4-FFF2-40B4-BE49-F238E27FC236}">
                  <a16:creationId xmlns:a16="http://schemas.microsoft.com/office/drawing/2014/main" id="{A322251E-7BEE-4C2D-ADAE-C5CE9E3C0C8E}"/>
                </a:ext>
              </a:extLst>
            </p:cNvPr>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1686073" y="30669968"/>
              <a:ext cx="1448413" cy="1463040"/>
            </a:xfrm>
            <a:prstGeom prst="rect">
              <a:avLst/>
            </a:prstGeom>
          </p:spPr>
        </p:pic>
      </p:grpSp>
    </p:spTree>
    <p:extLst>
      <p:ext uri="{BB962C8B-B14F-4D97-AF65-F5344CB8AC3E}">
        <p14:creationId xmlns:p14="http://schemas.microsoft.com/office/powerpoint/2010/main" val="1437026498"/>
      </p:ext>
    </p:extLst>
  </p:cSld>
  <p:clrMap bg1="lt1" tx1="dk1" bg2="lt2" tx2="dk2" accent1="accent1" accent2="accent2" accent3="accent3" accent4="accent4" accent5="accent5" accent6="accent6" hlink="hlink" folHlink="folHlink"/>
  <p:sldLayoutIdLst>
    <p:sldLayoutId id="2147483721" r:id="rId1"/>
  </p:sldLayoutIdLst>
  <p:txStyles>
    <p:titleStyle>
      <a:lvl1pPr algn="l" defTabSz="914400" rtl="0" eaLnBrk="1" latinLnBrk="0" hangingPunct="1">
        <a:lnSpc>
          <a:spcPct val="90000"/>
        </a:lnSpc>
        <a:spcBef>
          <a:spcPct val="0"/>
        </a:spcBef>
        <a:buNone/>
        <a:defRPr sz="8800" b="1" kern="1200">
          <a:solidFill>
            <a:schemeClr val="tx1"/>
          </a:solidFill>
          <a:latin typeface="Arial" panose="020B0604020202020204" pitchFamily="34" charset="0"/>
          <a:ea typeface="+mj-ea"/>
          <a:cs typeface="Arial" panose="020B0604020202020204" pitchFamily="34" charset="0"/>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912" userDrawn="1">
          <p15:clr>
            <a:srgbClr val="F26B43"/>
          </p15:clr>
        </p15:guide>
        <p15:guide id="2" pos="26832" userDrawn="1">
          <p15:clr>
            <a:srgbClr val="F26B43"/>
          </p15:clr>
        </p15:guide>
        <p15:guide id="3" orient="horz" pos="19176" userDrawn="1">
          <p15:clr>
            <a:srgbClr val="F26B43"/>
          </p15:clr>
        </p15:guide>
        <p15:guide id="4" orient="horz" pos="456" userDrawn="1">
          <p15:clr>
            <a:srgbClr val="F26B43"/>
          </p15:clr>
        </p15:guide>
      </p15:sldGuideLst>
    </p:ext>
  </p:extLst>
</p:sldMaster>
</file>

<file path=ppt/slideMasters/slideMaster6.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2BE82082-F14D-47D9-A467-1D6E46AAFFA2}"/>
              </a:ext>
            </a:extLst>
          </p:cNvPr>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0" y="-76200"/>
            <a:ext cx="43891200" cy="3657600"/>
          </a:xfrm>
          <a:prstGeom prst="rect">
            <a:avLst/>
          </a:prstGeom>
        </p:spPr>
      </p:pic>
      <p:grpSp>
        <p:nvGrpSpPr>
          <p:cNvPr id="9" name="Group 8">
            <a:extLst>
              <a:ext uri="{FF2B5EF4-FFF2-40B4-BE49-F238E27FC236}">
                <a16:creationId xmlns:a16="http://schemas.microsoft.com/office/drawing/2014/main" id="{6A3B9CF8-881F-4477-BED4-25D2A6918A9B}"/>
              </a:ext>
            </a:extLst>
          </p:cNvPr>
          <p:cNvGrpSpPr/>
          <p:nvPr userDrawn="1"/>
        </p:nvGrpSpPr>
        <p:grpSpPr>
          <a:xfrm>
            <a:off x="1686073" y="30669968"/>
            <a:ext cx="40519055" cy="1463040"/>
            <a:chOff x="1686073" y="30669968"/>
            <a:chExt cx="40519055" cy="1463040"/>
          </a:xfrm>
        </p:grpSpPr>
        <p:sp>
          <p:nvSpPr>
            <p:cNvPr id="10" name="Date Placeholder 2">
              <a:extLst>
                <a:ext uri="{FF2B5EF4-FFF2-40B4-BE49-F238E27FC236}">
                  <a16:creationId xmlns:a16="http://schemas.microsoft.com/office/drawing/2014/main" id="{106D52FB-6468-4BDC-818F-808806564D7F}"/>
                </a:ext>
              </a:extLst>
            </p:cNvPr>
            <p:cNvSpPr txBox="1">
              <a:spLocks/>
            </p:cNvSpPr>
            <p:nvPr userDrawn="1"/>
          </p:nvSpPr>
          <p:spPr>
            <a:xfrm>
              <a:off x="3484860" y="31380545"/>
              <a:ext cx="38720268" cy="752463"/>
            </a:xfrm>
            <a:prstGeom prst="rect">
              <a:avLst/>
            </a:prstGeom>
          </p:spPr>
          <p:txBody>
            <a:bodyPr/>
            <a:lstStyle>
              <a:defPPr>
                <a:defRPr lang="en-US"/>
              </a:defPPr>
              <a:lvl1pPr marL="0" algn="l" defTabSz="3686861" rtl="0" eaLnBrk="1" latinLnBrk="0" hangingPunct="1">
                <a:defRPr sz="7258" b="1" kern="1200">
                  <a:solidFill>
                    <a:srgbClr val="9ACA3C"/>
                  </a:solidFill>
                  <a:latin typeface="Arial" panose="020B0604020202020204" pitchFamily="34" charset="0"/>
                  <a:ea typeface="+mn-ea"/>
                  <a:cs typeface="Arial" panose="020B0604020202020204" pitchFamily="34" charset="0"/>
                </a:defRPr>
              </a:lvl1pPr>
              <a:lvl2pPr marL="1843430" algn="l" defTabSz="3686861" rtl="0" eaLnBrk="1" latinLnBrk="0" hangingPunct="1">
                <a:defRPr sz="7258" kern="1200">
                  <a:solidFill>
                    <a:schemeClr val="tx1"/>
                  </a:solidFill>
                  <a:latin typeface="+mn-lt"/>
                  <a:ea typeface="+mn-ea"/>
                  <a:cs typeface="+mn-cs"/>
                </a:defRPr>
              </a:lvl2pPr>
              <a:lvl3pPr marL="3686861" algn="l" defTabSz="3686861" rtl="0" eaLnBrk="1" latinLnBrk="0" hangingPunct="1">
                <a:defRPr sz="7258" kern="1200">
                  <a:solidFill>
                    <a:schemeClr val="tx1"/>
                  </a:solidFill>
                  <a:latin typeface="+mn-lt"/>
                  <a:ea typeface="+mn-ea"/>
                  <a:cs typeface="+mn-cs"/>
                </a:defRPr>
              </a:lvl3pPr>
              <a:lvl4pPr marL="5530291" algn="l" defTabSz="3686861" rtl="0" eaLnBrk="1" latinLnBrk="0" hangingPunct="1">
                <a:defRPr sz="7258" kern="1200">
                  <a:solidFill>
                    <a:schemeClr val="tx1"/>
                  </a:solidFill>
                  <a:latin typeface="+mn-lt"/>
                  <a:ea typeface="+mn-ea"/>
                  <a:cs typeface="+mn-cs"/>
                </a:defRPr>
              </a:lvl4pPr>
              <a:lvl5pPr marL="7373722" algn="l" defTabSz="3686861" rtl="0" eaLnBrk="1" latinLnBrk="0" hangingPunct="1">
                <a:defRPr sz="7258" kern="1200">
                  <a:solidFill>
                    <a:schemeClr val="tx1"/>
                  </a:solidFill>
                  <a:latin typeface="+mn-lt"/>
                  <a:ea typeface="+mn-ea"/>
                  <a:cs typeface="+mn-cs"/>
                </a:defRPr>
              </a:lvl5pPr>
              <a:lvl6pPr marL="9217152" algn="l" defTabSz="3686861" rtl="0" eaLnBrk="1" latinLnBrk="0" hangingPunct="1">
                <a:defRPr sz="7258" kern="1200">
                  <a:solidFill>
                    <a:schemeClr val="tx1"/>
                  </a:solidFill>
                  <a:latin typeface="+mn-lt"/>
                  <a:ea typeface="+mn-ea"/>
                  <a:cs typeface="+mn-cs"/>
                </a:defRPr>
              </a:lvl6pPr>
              <a:lvl7pPr marL="11060582" algn="l" defTabSz="3686861" rtl="0" eaLnBrk="1" latinLnBrk="0" hangingPunct="1">
                <a:defRPr sz="7258" kern="1200">
                  <a:solidFill>
                    <a:schemeClr val="tx1"/>
                  </a:solidFill>
                  <a:latin typeface="+mn-lt"/>
                  <a:ea typeface="+mn-ea"/>
                  <a:cs typeface="+mn-cs"/>
                </a:defRPr>
              </a:lvl7pPr>
              <a:lvl8pPr marL="12904013" algn="l" defTabSz="3686861" rtl="0" eaLnBrk="1" latinLnBrk="0" hangingPunct="1">
                <a:defRPr sz="7258" kern="1200">
                  <a:solidFill>
                    <a:schemeClr val="tx1"/>
                  </a:solidFill>
                  <a:latin typeface="+mn-lt"/>
                  <a:ea typeface="+mn-ea"/>
                  <a:cs typeface="+mn-cs"/>
                </a:defRPr>
              </a:lvl8pPr>
              <a:lvl9pPr marL="14747443" algn="l" defTabSz="3686861" rtl="0" eaLnBrk="1" latinLnBrk="0" hangingPunct="1">
                <a:defRPr sz="7258" kern="1200">
                  <a:solidFill>
                    <a:schemeClr val="tx1"/>
                  </a:solidFill>
                  <a:latin typeface="+mn-lt"/>
                  <a:ea typeface="+mn-ea"/>
                  <a:cs typeface="+mn-cs"/>
                </a:defRPr>
              </a:lvl9pPr>
            </a:lstStyle>
            <a:p>
              <a:pPr algn="r"/>
              <a:r>
                <a:rPr lang="en-US" sz="3200" dirty="0">
                  <a:solidFill>
                    <a:srgbClr val="58595B"/>
                  </a:solidFill>
                </a:rPr>
                <a:t>USDA is an equal opportunity provider, employer, and lender.   </a:t>
              </a:r>
            </a:p>
          </p:txBody>
        </p:sp>
        <p:pic>
          <p:nvPicPr>
            <p:cNvPr id="11" name="Picture 10">
              <a:extLst>
                <a:ext uri="{FF2B5EF4-FFF2-40B4-BE49-F238E27FC236}">
                  <a16:creationId xmlns:a16="http://schemas.microsoft.com/office/drawing/2014/main" id="{407D6029-FA19-48F7-83E4-D6742EE546D8}"/>
                </a:ext>
              </a:extLst>
            </p:cNvPr>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1686073" y="30669968"/>
              <a:ext cx="1448413" cy="1463040"/>
            </a:xfrm>
            <a:prstGeom prst="rect">
              <a:avLst/>
            </a:prstGeom>
          </p:spPr>
        </p:pic>
      </p:grpSp>
    </p:spTree>
    <p:extLst>
      <p:ext uri="{BB962C8B-B14F-4D97-AF65-F5344CB8AC3E}">
        <p14:creationId xmlns:p14="http://schemas.microsoft.com/office/powerpoint/2010/main" val="1624569462"/>
      </p:ext>
    </p:extLst>
  </p:cSld>
  <p:clrMap bg1="lt1" tx1="dk1" bg2="lt2" tx2="dk2" accent1="accent1" accent2="accent2" accent3="accent3" accent4="accent4" accent5="accent5" accent6="accent6" hlink="hlink" folHlink="folHlink"/>
  <p:sldLayoutIdLst>
    <p:sldLayoutId id="2147483728" r:id="rId1"/>
  </p:sldLayoutIdLst>
  <p:txStyles>
    <p:titleStyle>
      <a:lvl1pPr algn="l" defTabSz="914400" rtl="0" eaLnBrk="1" latinLnBrk="0" hangingPunct="1">
        <a:lnSpc>
          <a:spcPct val="90000"/>
        </a:lnSpc>
        <a:spcBef>
          <a:spcPct val="0"/>
        </a:spcBef>
        <a:buNone/>
        <a:defRPr sz="8800" b="1" kern="1200">
          <a:solidFill>
            <a:schemeClr val="tx1"/>
          </a:solidFill>
          <a:latin typeface="Arial" panose="020B0604020202020204" pitchFamily="34" charset="0"/>
          <a:ea typeface="+mj-ea"/>
          <a:cs typeface="Arial" panose="020B0604020202020204" pitchFamily="34" charset="0"/>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864" userDrawn="1">
          <p15:clr>
            <a:srgbClr val="F26B43"/>
          </p15:clr>
        </p15:guide>
        <p15:guide id="2" pos="26856" userDrawn="1">
          <p15:clr>
            <a:srgbClr val="F26B43"/>
          </p15:clr>
        </p15:guide>
        <p15:guide id="3" orient="horz" pos="19176" userDrawn="1">
          <p15:clr>
            <a:srgbClr val="F26B43"/>
          </p15:clr>
        </p15:guide>
        <p15:guide id="4" orient="horz" pos="2328" userDrawn="1">
          <p15:clr>
            <a:srgbClr val="F26B43"/>
          </p15:clr>
        </p15:guide>
      </p15:sldGuideLst>
    </p:ext>
  </p:extLst>
</p:sldMaster>
</file>

<file path=ppt/slideMasters/slideMaster7.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FF5DFC52-F1A9-4DEA-877D-46C720A96795}"/>
              </a:ext>
            </a:extLst>
          </p:cNvPr>
          <p:cNvPicPr>
            <a:picLocks noChangeAspect="1"/>
          </p:cNvPicPr>
          <p:nvPr userDrawn="1"/>
        </p:nvPicPr>
        <p:blipFill rotWithShape="1">
          <a:blip r:embed="rId3" cstate="print">
            <a:extLst>
              <a:ext uri="{28A0092B-C50C-407E-A947-70E740481C1C}">
                <a14:useLocalDpi xmlns:a14="http://schemas.microsoft.com/office/drawing/2010/main" val="0"/>
              </a:ext>
            </a:extLst>
          </a:blip>
          <a:srcRect r="80888"/>
          <a:stretch/>
        </p:blipFill>
        <p:spPr>
          <a:xfrm>
            <a:off x="0" y="0"/>
            <a:ext cx="8388626" cy="3657600"/>
          </a:xfrm>
          <a:prstGeom prst="rect">
            <a:avLst/>
          </a:prstGeom>
        </p:spPr>
      </p:pic>
      <p:grpSp>
        <p:nvGrpSpPr>
          <p:cNvPr id="9" name="Group 8">
            <a:extLst>
              <a:ext uri="{FF2B5EF4-FFF2-40B4-BE49-F238E27FC236}">
                <a16:creationId xmlns:a16="http://schemas.microsoft.com/office/drawing/2014/main" id="{CB8CA5D6-3886-406F-9EF3-FB7CDEEEB091}"/>
              </a:ext>
            </a:extLst>
          </p:cNvPr>
          <p:cNvGrpSpPr/>
          <p:nvPr userDrawn="1"/>
        </p:nvGrpSpPr>
        <p:grpSpPr>
          <a:xfrm>
            <a:off x="1686073" y="30669968"/>
            <a:ext cx="40519055" cy="1463040"/>
            <a:chOff x="1686073" y="30669968"/>
            <a:chExt cx="40519055" cy="1463040"/>
          </a:xfrm>
        </p:grpSpPr>
        <p:sp>
          <p:nvSpPr>
            <p:cNvPr id="10" name="Date Placeholder 2">
              <a:extLst>
                <a:ext uri="{FF2B5EF4-FFF2-40B4-BE49-F238E27FC236}">
                  <a16:creationId xmlns:a16="http://schemas.microsoft.com/office/drawing/2014/main" id="{44678545-7291-4C47-A908-C40067BBEE82}"/>
                </a:ext>
              </a:extLst>
            </p:cNvPr>
            <p:cNvSpPr txBox="1">
              <a:spLocks/>
            </p:cNvSpPr>
            <p:nvPr userDrawn="1"/>
          </p:nvSpPr>
          <p:spPr>
            <a:xfrm>
              <a:off x="3484860" y="31505236"/>
              <a:ext cx="38720268" cy="627772"/>
            </a:xfrm>
            <a:prstGeom prst="rect">
              <a:avLst/>
            </a:prstGeom>
          </p:spPr>
          <p:txBody>
            <a:bodyPr/>
            <a:lstStyle>
              <a:defPPr>
                <a:defRPr lang="en-US"/>
              </a:defPPr>
              <a:lvl1pPr marL="0" algn="l" defTabSz="3686861" rtl="0" eaLnBrk="1" latinLnBrk="0" hangingPunct="1">
                <a:defRPr sz="7258" b="1" kern="1200">
                  <a:solidFill>
                    <a:srgbClr val="9ACA3C"/>
                  </a:solidFill>
                  <a:latin typeface="Arial" panose="020B0604020202020204" pitchFamily="34" charset="0"/>
                  <a:ea typeface="+mn-ea"/>
                  <a:cs typeface="Arial" panose="020B0604020202020204" pitchFamily="34" charset="0"/>
                </a:defRPr>
              </a:lvl1pPr>
              <a:lvl2pPr marL="1843430" algn="l" defTabSz="3686861" rtl="0" eaLnBrk="1" latinLnBrk="0" hangingPunct="1">
                <a:defRPr sz="7258" kern="1200">
                  <a:solidFill>
                    <a:schemeClr val="tx1"/>
                  </a:solidFill>
                  <a:latin typeface="+mn-lt"/>
                  <a:ea typeface="+mn-ea"/>
                  <a:cs typeface="+mn-cs"/>
                </a:defRPr>
              </a:lvl2pPr>
              <a:lvl3pPr marL="3686861" algn="l" defTabSz="3686861" rtl="0" eaLnBrk="1" latinLnBrk="0" hangingPunct="1">
                <a:defRPr sz="7258" kern="1200">
                  <a:solidFill>
                    <a:schemeClr val="tx1"/>
                  </a:solidFill>
                  <a:latin typeface="+mn-lt"/>
                  <a:ea typeface="+mn-ea"/>
                  <a:cs typeface="+mn-cs"/>
                </a:defRPr>
              </a:lvl3pPr>
              <a:lvl4pPr marL="5530291" algn="l" defTabSz="3686861" rtl="0" eaLnBrk="1" latinLnBrk="0" hangingPunct="1">
                <a:defRPr sz="7258" kern="1200">
                  <a:solidFill>
                    <a:schemeClr val="tx1"/>
                  </a:solidFill>
                  <a:latin typeface="+mn-lt"/>
                  <a:ea typeface="+mn-ea"/>
                  <a:cs typeface="+mn-cs"/>
                </a:defRPr>
              </a:lvl4pPr>
              <a:lvl5pPr marL="7373722" algn="l" defTabSz="3686861" rtl="0" eaLnBrk="1" latinLnBrk="0" hangingPunct="1">
                <a:defRPr sz="7258" kern="1200">
                  <a:solidFill>
                    <a:schemeClr val="tx1"/>
                  </a:solidFill>
                  <a:latin typeface="+mn-lt"/>
                  <a:ea typeface="+mn-ea"/>
                  <a:cs typeface="+mn-cs"/>
                </a:defRPr>
              </a:lvl5pPr>
              <a:lvl6pPr marL="9217152" algn="l" defTabSz="3686861" rtl="0" eaLnBrk="1" latinLnBrk="0" hangingPunct="1">
                <a:defRPr sz="7258" kern="1200">
                  <a:solidFill>
                    <a:schemeClr val="tx1"/>
                  </a:solidFill>
                  <a:latin typeface="+mn-lt"/>
                  <a:ea typeface="+mn-ea"/>
                  <a:cs typeface="+mn-cs"/>
                </a:defRPr>
              </a:lvl6pPr>
              <a:lvl7pPr marL="11060582" algn="l" defTabSz="3686861" rtl="0" eaLnBrk="1" latinLnBrk="0" hangingPunct="1">
                <a:defRPr sz="7258" kern="1200">
                  <a:solidFill>
                    <a:schemeClr val="tx1"/>
                  </a:solidFill>
                  <a:latin typeface="+mn-lt"/>
                  <a:ea typeface="+mn-ea"/>
                  <a:cs typeface="+mn-cs"/>
                </a:defRPr>
              </a:lvl7pPr>
              <a:lvl8pPr marL="12904013" algn="l" defTabSz="3686861" rtl="0" eaLnBrk="1" latinLnBrk="0" hangingPunct="1">
                <a:defRPr sz="7258" kern="1200">
                  <a:solidFill>
                    <a:schemeClr val="tx1"/>
                  </a:solidFill>
                  <a:latin typeface="+mn-lt"/>
                  <a:ea typeface="+mn-ea"/>
                  <a:cs typeface="+mn-cs"/>
                </a:defRPr>
              </a:lvl8pPr>
              <a:lvl9pPr marL="14747443" algn="l" defTabSz="3686861" rtl="0" eaLnBrk="1" latinLnBrk="0" hangingPunct="1">
                <a:defRPr sz="7258" kern="1200">
                  <a:solidFill>
                    <a:schemeClr val="tx1"/>
                  </a:solidFill>
                  <a:latin typeface="+mn-lt"/>
                  <a:ea typeface="+mn-ea"/>
                  <a:cs typeface="+mn-cs"/>
                </a:defRPr>
              </a:lvl9pPr>
            </a:lstStyle>
            <a:p>
              <a:pPr algn="r"/>
              <a:r>
                <a:rPr lang="en-US" sz="3200" dirty="0">
                  <a:solidFill>
                    <a:srgbClr val="58595B"/>
                  </a:solidFill>
                </a:rPr>
                <a:t>USDA is an equal opportunity provider, employer, and lender.   </a:t>
              </a:r>
            </a:p>
          </p:txBody>
        </p:sp>
        <p:pic>
          <p:nvPicPr>
            <p:cNvPr id="11" name="Picture 10">
              <a:extLst>
                <a:ext uri="{FF2B5EF4-FFF2-40B4-BE49-F238E27FC236}">
                  <a16:creationId xmlns:a16="http://schemas.microsoft.com/office/drawing/2014/main" id="{BF61D060-4C5C-4EBD-B270-68E8F4FAB35D}"/>
                </a:ext>
              </a:extLst>
            </p:cNvPr>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1686073" y="30669968"/>
              <a:ext cx="1448413" cy="1463040"/>
            </a:xfrm>
            <a:prstGeom prst="rect">
              <a:avLst/>
            </a:prstGeom>
          </p:spPr>
        </p:pic>
      </p:grpSp>
    </p:spTree>
    <p:extLst>
      <p:ext uri="{BB962C8B-B14F-4D97-AF65-F5344CB8AC3E}">
        <p14:creationId xmlns:p14="http://schemas.microsoft.com/office/powerpoint/2010/main" val="814302850"/>
      </p:ext>
    </p:extLst>
  </p:cSld>
  <p:clrMap bg1="lt1" tx1="dk1" bg2="lt2" tx2="dk2" accent1="accent1" accent2="accent2" accent3="accent3" accent4="accent4" accent5="accent5" accent6="accent6" hlink="hlink" folHlink="folHlink"/>
  <p:sldLayoutIdLst>
    <p:sldLayoutId id="2147483735"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840" userDrawn="1">
          <p15:clr>
            <a:srgbClr val="F26B43"/>
          </p15:clr>
        </p15:guide>
        <p15:guide id="2" pos="26856" userDrawn="1">
          <p15:clr>
            <a:srgbClr val="F26B43"/>
          </p15:clr>
        </p15:guide>
        <p15:guide id="3" orient="horz" pos="19128" userDrawn="1">
          <p15:clr>
            <a:srgbClr val="F26B43"/>
          </p15:clr>
        </p15:guide>
        <p15:guide id="4" orient="horz" pos="432" userDrawn="1">
          <p15:clr>
            <a:srgbClr val="F26B43"/>
          </p15:clr>
        </p15:guide>
      </p15:sldGuideLst>
    </p:ext>
  </p:extLst>
</p:sldMaster>
</file>

<file path=ppt/slideMasters/slideMaster8.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6F6C6996-30F2-46F5-A73C-41A6B9A4CCC6}"/>
              </a:ext>
            </a:extLst>
          </p:cNvPr>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0" y="-32648"/>
            <a:ext cx="43891200" cy="3657600"/>
          </a:xfrm>
          <a:prstGeom prst="rect">
            <a:avLst/>
          </a:prstGeom>
        </p:spPr>
      </p:pic>
      <p:grpSp>
        <p:nvGrpSpPr>
          <p:cNvPr id="9" name="Group 8">
            <a:extLst>
              <a:ext uri="{FF2B5EF4-FFF2-40B4-BE49-F238E27FC236}">
                <a16:creationId xmlns:a16="http://schemas.microsoft.com/office/drawing/2014/main" id="{B1F46645-F7F4-46B2-A5CE-700925DAC9F3}"/>
              </a:ext>
            </a:extLst>
          </p:cNvPr>
          <p:cNvGrpSpPr/>
          <p:nvPr userDrawn="1"/>
        </p:nvGrpSpPr>
        <p:grpSpPr>
          <a:xfrm>
            <a:off x="1686073" y="30669968"/>
            <a:ext cx="40519055" cy="1463040"/>
            <a:chOff x="1686073" y="30669968"/>
            <a:chExt cx="40519055" cy="1463040"/>
          </a:xfrm>
        </p:grpSpPr>
        <p:sp>
          <p:nvSpPr>
            <p:cNvPr id="10" name="Date Placeholder 2">
              <a:extLst>
                <a:ext uri="{FF2B5EF4-FFF2-40B4-BE49-F238E27FC236}">
                  <a16:creationId xmlns:a16="http://schemas.microsoft.com/office/drawing/2014/main" id="{AA4A5336-D0A2-40B1-A047-BBD19BBE7C9B}"/>
                </a:ext>
              </a:extLst>
            </p:cNvPr>
            <p:cNvSpPr txBox="1">
              <a:spLocks/>
            </p:cNvSpPr>
            <p:nvPr userDrawn="1"/>
          </p:nvSpPr>
          <p:spPr>
            <a:xfrm>
              <a:off x="3484860" y="31463672"/>
              <a:ext cx="38720268" cy="669335"/>
            </a:xfrm>
            <a:prstGeom prst="rect">
              <a:avLst/>
            </a:prstGeom>
          </p:spPr>
          <p:txBody>
            <a:bodyPr/>
            <a:lstStyle>
              <a:defPPr>
                <a:defRPr lang="en-US"/>
              </a:defPPr>
              <a:lvl1pPr marL="0" algn="l" defTabSz="3686861" rtl="0" eaLnBrk="1" latinLnBrk="0" hangingPunct="1">
                <a:defRPr sz="7258" b="1" kern="1200">
                  <a:solidFill>
                    <a:srgbClr val="9ACA3C"/>
                  </a:solidFill>
                  <a:latin typeface="Arial" panose="020B0604020202020204" pitchFamily="34" charset="0"/>
                  <a:ea typeface="+mn-ea"/>
                  <a:cs typeface="Arial" panose="020B0604020202020204" pitchFamily="34" charset="0"/>
                </a:defRPr>
              </a:lvl1pPr>
              <a:lvl2pPr marL="1843430" algn="l" defTabSz="3686861" rtl="0" eaLnBrk="1" latinLnBrk="0" hangingPunct="1">
                <a:defRPr sz="7258" kern="1200">
                  <a:solidFill>
                    <a:schemeClr val="tx1"/>
                  </a:solidFill>
                  <a:latin typeface="+mn-lt"/>
                  <a:ea typeface="+mn-ea"/>
                  <a:cs typeface="+mn-cs"/>
                </a:defRPr>
              </a:lvl2pPr>
              <a:lvl3pPr marL="3686861" algn="l" defTabSz="3686861" rtl="0" eaLnBrk="1" latinLnBrk="0" hangingPunct="1">
                <a:defRPr sz="7258" kern="1200">
                  <a:solidFill>
                    <a:schemeClr val="tx1"/>
                  </a:solidFill>
                  <a:latin typeface="+mn-lt"/>
                  <a:ea typeface="+mn-ea"/>
                  <a:cs typeface="+mn-cs"/>
                </a:defRPr>
              </a:lvl3pPr>
              <a:lvl4pPr marL="5530291" algn="l" defTabSz="3686861" rtl="0" eaLnBrk="1" latinLnBrk="0" hangingPunct="1">
                <a:defRPr sz="7258" kern="1200">
                  <a:solidFill>
                    <a:schemeClr val="tx1"/>
                  </a:solidFill>
                  <a:latin typeface="+mn-lt"/>
                  <a:ea typeface="+mn-ea"/>
                  <a:cs typeface="+mn-cs"/>
                </a:defRPr>
              </a:lvl4pPr>
              <a:lvl5pPr marL="7373722" algn="l" defTabSz="3686861" rtl="0" eaLnBrk="1" latinLnBrk="0" hangingPunct="1">
                <a:defRPr sz="7258" kern="1200">
                  <a:solidFill>
                    <a:schemeClr val="tx1"/>
                  </a:solidFill>
                  <a:latin typeface="+mn-lt"/>
                  <a:ea typeface="+mn-ea"/>
                  <a:cs typeface="+mn-cs"/>
                </a:defRPr>
              </a:lvl5pPr>
              <a:lvl6pPr marL="9217152" algn="l" defTabSz="3686861" rtl="0" eaLnBrk="1" latinLnBrk="0" hangingPunct="1">
                <a:defRPr sz="7258" kern="1200">
                  <a:solidFill>
                    <a:schemeClr val="tx1"/>
                  </a:solidFill>
                  <a:latin typeface="+mn-lt"/>
                  <a:ea typeface="+mn-ea"/>
                  <a:cs typeface="+mn-cs"/>
                </a:defRPr>
              </a:lvl6pPr>
              <a:lvl7pPr marL="11060582" algn="l" defTabSz="3686861" rtl="0" eaLnBrk="1" latinLnBrk="0" hangingPunct="1">
                <a:defRPr sz="7258" kern="1200">
                  <a:solidFill>
                    <a:schemeClr val="tx1"/>
                  </a:solidFill>
                  <a:latin typeface="+mn-lt"/>
                  <a:ea typeface="+mn-ea"/>
                  <a:cs typeface="+mn-cs"/>
                </a:defRPr>
              </a:lvl7pPr>
              <a:lvl8pPr marL="12904013" algn="l" defTabSz="3686861" rtl="0" eaLnBrk="1" latinLnBrk="0" hangingPunct="1">
                <a:defRPr sz="7258" kern="1200">
                  <a:solidFill>
                    <a:schemeClr val="tx1"/>
                  </a:solidFill>
                  <a:latin typeface="+mn-lt"/>
                  <a:ea typeface="+mn-ea"/>
                  <a:cs typeface="+mn-cs"/>
                </a:defRPr>
              </a:lvl8pPr>
              <a:lvl9pPr marL="14747443" algn="l" defTabSz="3686861" rtl="0" eaLnBrk="1" latinLnBrk="0" hangingPunct="1">
                <a:defRPr sz="7258" kern="1200">
                  <a:solidFill>
                    <a:schemeClr val="tx1"/>
                  </a:solidFill>
                  <a:latin typeface="+mn-lt"/>
                  <a:ea typeface="+mn-ea"/>
                  <a:cs typeface="+mn-cs"/>
                </a:defRPr>
              </a:lvl9pPr>
            </a:lstStyle>
            <a:p>
              <a:pPr algn="r"/>
              <a:r>
                <a:rPr lang="en-US" sz="3200" dirty="0">
                  <a:solidFill>
                    <a:srgbClr val="58595B"/>
                  </a:solidFill>
                </a:rPr>
                <a:t>USDA is an equal opportunity provider, employer, and lender.   </a:t>
              </a:r>
            </a:p>
          </p:txBody>
        </p:sp>
        <p:pic>
          <p:nvPicPr>
            <p:cNvPr id="11" name="Picture 10">
              <a:extLst>
                <a:ext uri="{FF2B5EF4-FFF2-40B4-BE49-F238E27FC236}">
                  <a16:creationId xmlns:a16="http://schemas.microsoft.com/office/drawing/2014/main" id="{C632D82A-3AAB-43A9-BDA8-1913AF14402D}"/>
                </a:ext>
              </a:extLst>
            </p:cNvPr>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1686073" y="30669968"/>
              <a:ext cx="1448413" cy="1463040"/>
            </a:xfrm>
            <a:prstGeom prst="rect">
              <a:avLst/>
            </a:prstGeom>
          </p:spPr>
        </p:pic>
      </p:grpSp>
    </p:spTree>
    <p:extLst>
      <p:ext uri="{BB962C8B-B14F-4D97-AF65-F5344CB8AC3E}">
        <p14:creationId xmlns:p14="http://schemas.microsoft.com/office/powerpoint/2010/main" val="3879548369"/>
      </p:ext>
    </p:extLst>
  </p:cSld>
  <p:clrMap bg1="lt1" tx1="dk1" bg2="lt2" tx2="dk2" accent1="accent1" accent2="accent2" accent3="accent3" accent4="accent4" accent5="accent5" accent6="accent6" hlink="hlink" folHlink="folHlink"/>
  <p:sldLayoutIdLst>
    <p:sldLayoutId id="2147483742"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864" userDrawn="1">
          <p15:clr>
            <a:srgbClr val="F26B43"/>
          </p15:clr>
        </p15:guide>
        <p15:guide id="2" pos="26808" userDrawn="1">
          <p15:clr>
            <a:srgbClr val="F26B43"/>
          </p15:clr>
        </p15:guide>
        <p15:guide id="3" orient="horz" pos="19176" userDrawn="1">
          <p15:clr>
            <a:srgbClr val="F26B43"/>
          </p15:clr>
        </p15:guide>
        <p15:guide id="4" orient="horz" pos="2352" userDrawn="1">
          <p15:clr>
            <a:srgbClr val="F26B43"/>
          </p15:clr>
        </p15:guide>
      </p15:sldGuideLst>
    </p:ext>
  </p:extLst>
</p:sldMaster>
</file>

<file path=ppt/slideMasters/slideMaster9.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6146BE63-035B-4596-A779-C94C6632427D}"/>
              </a:ext>
            </a:extLst>
          </p:cNvPr>
          <p:cNvPicPr>
            <a:picLocks noChangeAspect="1"/>
          </p:cNvPicPr>
          <p:nvPr userDrawn="1"/>
        </p:nvPicPr>
        <p:blipFill rotWithShape="1">
          <a:blip r:embed="rId3" cstate="print">
            <a:extLst>
              <a:ext uri="{28A0092B-C50C-407E-A947-70E740481C1C}">
                <a14:useLocalDpi xmlns:a14="http://schemas.microsoft.com/office/drawing/2010/main" val="0"/>
              </a:ext>
            </a:extLst>
          </a:blip>
          <a:srcRect r="80888"/>
          <a:stretch/>
        </p:blipFill>
        <p:spPr>
          <a:xfrm>
            <a:off x="0" y="0"/>
            <a:ext cx="8388626" cy="3657600"/>
          </a:xfrm>
          <a:prstGeom prst="rect">
            <a:avLst/>
          </a:prstGeom>
        </p:spPr>
      </p:pic>
      <p:grpSp>
        <p:nvGrpSpPr>
          <p:cNvPr id="6" name="Group 5">
            <a:extLst>
              <a:ext uri="{FF2B5EF4-FFF2-40B4-BE49-F238E27FC236}">
                <a16:creationId xmlns:a16="http://schemas.microsoft.com/office/drawing/2014/main" id="{307975D0-3EC0-4360-B088-0746F18AD85C}"/>
              </a:ext>
            </a:extLst>
          </p:cNvPr>
          <p:cNvGrpSpPr/>
          <p:nvPr userDrawn="1"/>
        </p:nvGrpSpPr>
        <p:grpSpPr>
          <a:xfrm>
            <a:off x="1686073" y="30669968"/>
            <a:ext cx="40947827" cy="1463040"/>
            <a:chOff x="1686073" y="30669968"/>
            <a:chExt cx="40947827" cy="1463040"/>
          </a:xfrm>
        </p:grpSpPr>
        <p:sp>
          <p:nvSpPr>
            <p:cNvPr id="7" name="Date Placeholder 2">
              <a:extLst>
                <a:ext uri="{FF2B5EF4-FFF2-40B4-BE49-F238E27FC236}">
                  <a16:creationId xmlns:a16="http://schemas.microsoft.com/office/drawing/2014/main" id="{522B2ABC-4BA9-4B52-9BE2-A53E8A1CB1CA}"/>
                </a:ext>
              </a:extLst>
            </p:cNvPr>
            <p:cNvSpPr txBox="1">
              <a:spLocks/>
            </p:cNvSpPr>
            <p:nvPr userDrawn="1"/>
          </p:nvSpPr>
          <p:spPr>
            <a:xfrm>
              <a:off x="3484859" y="31546800"/>
              <a:ext cx="39149041" cy="586208"/>
            </a:xfrm>
            <a:prstGeom prst="rect">
              <a:avLst/>
            </a:prstGeom>
          </p:spPr>
          <p:txBody>
            <a:bodyPr/>
            <a:lstStyle>
              <a:defPPr>
                <a:defRPr lang="en-US"/>
              </a:defPPr>
              <a:lvl1pPr marL="0" algn="l" defTabSz="3686861" rtl="0" eaLnBrk="1" latinLnBrk="0" hangingPunct="1">
                <a:defRPr sz="7258" b="1" kern="1200">
                  <a:solidFill>
                    <a:srgbClr val="9ACA3C"/>
                  </a:solidFill>
                  <a:latin typeface="Arial" panose="020B0604020202020204" pitchFamily="34" charset="0"/>
                  <a:ea typeface="+mn-ea"/>
                  <a:cs typeface="Arial" panose="020B0604020202020204" pitchFamily="34" charset="0"/>
                </a:defRPr>
              </a:lvl1pPr>
              <a:lvl2pPr marL="1843430" algn="l" defTabSz="3686861" rtl="0" eaLnBrk="1" latinLnBrk="0" hangingPunct="1">
                <a:defRPr sz="7258" kern="1200">
                  <a:solidFill>
                    <a:schemeClr val="tx1"/>
                  </a:solidFill>
                  <a:latin typeface="+mn-lt"/>
                  <a:ea typeface="+mn-ea"/>
                  <a:cs typeface="+mn-cs"/>
                </a:defRPr>
              </a:lvl2pPr>
              <a:lvl3pPr marL="3686861" algn="l" defTabSz="3686861" rtl="0" eaLnBrk="1" latinLnBrk="0" hangingPunct="1">
                <a:defRPr sz="7258" kern="1200">
                  <a:solidFill>
                    <a:schemeClr val="tx1"/>
                  </a:solidFill>
                  <a:latin typeface="+mn-lt"/>
                  <a:ea typeface="+mn-ea"/>
                  <a:cs typeface="+mn-cs"/>
                </a:defRPr>
              </a:lvl3pPr>
              <a:lvl4pPr marL="5530291" algn="l" defTabSz="3686861" rtl="0" eaLnBrk="1" latinLnBrk="0" hangingPunct="1">
                <a:defRPr sz="7258" kern="1200">
                  <a:solidFill>
                    <a:schemeClr val="tx1"/>
                  </a:solidFill>
                  <a:latin typeface="+mn-lt"/>
                  <a:ea typeface="+mn-ea"/>
                  <a:cs typeface="+mn-cs"/>
                </a:defRPr>
              </a:lvl4pPr>
              <a:lvl5pPr marL="7373722" algn="l" defTabSz="3686861" rtl="0" eaLnBrk="1" latinLnBrk="0" hangingPunct="1">
                <a:defRPr sz="7258" kern="1200">
                  <a:solidFill>
                    <a:schemeClr val="tx1"/>
                  </a:solidFill>
                  <a:latin typeface="+mn-lt"/>
                  <a:ea typeface="+mn-ea"/>
                  <a:cs typeface="+mn-cs"/>
                </a:defRPr>
              </a:lvl5pPr>
              <a:lvl6pPr marL="9217152" algn="l" defTabSz="3686861" rtl="0" eaLnBrk="1" latinLnBrk="0" hangingPunct="1">
                <a:defRPr sz="7258" kern="1200">
                  <a:solidFill>
                    <a:schemeClr val="tx1"/>
                  </a:solidFill>
                  <a:latin typeface="+mn-lt"/>
                  <a:ea typeface="+mn-ea"/>
                  <a:cs typeface="+mn-cs"/>
                </a:defRPr>
              </a:lvl6pPr>
              <a:lvl7pPr marL="11060582" algn="l" defTabSz="3686861" rtl="0" eaLnBrk="1" latinLnBrk="0" hangingPunct="1">
                <a:defRPr sz="7258" kern="1200">
                  <a:solidFill>
                    <a:schemeClr val="tx1"/>
                  </a:solidFill>
                  <a:latin typeface="+mn-lt"/>
                  <a:ea typeface="+mn-ea"/>
                  <a:cs typeface="+mn-cs"/>
                </a:defRPr>
              </a:lvl7pPr>
              <a:lvl8pPr marL="12904013" algn="l" defTabSz="3686861" rtl="0" eaLnBrk="1" latinLnBrk="0" hangingPunct="1">
                <a:defRPr sz="7258" kern="1200">
                  <a:solidFill>
                    <a:schemeClr val="tx1"/>
                  </a:solidFill>
                  <a:latin typeface="+mn-lt"/>
                  <a:ea typeface="+mn-ea"/>
                  <a:cs typeface="+mn-cs"/>
                </a:defRPr>
              </a:lvl8pPr>
              <a:lvl9pPr marL="14747443" algn="l" defTabSz="3686861" rtl="0" eaLnBrk="1" latinLnBrk="0" hangingPunct="1">
                <a:defRPr sz="7258" kern="1200">
                  <a:solidFill>
                    <a:schemeClr val="tx1"/>
                  </a:solidFill>
                  <a:latin typeface="+mn-lt"/>
                  <a:ea typeface="+mn-ea"/>
                  <a:cs typeface="+mn-cs"/>
                </a:defRPr>
              </a:lvl9pPr>
            </a:lstStyle>
            <a:p>
              <a:pPr algn="r"/>
              <a:r>
                <a:rPr lang="en-US" sz="3200" dirty="0">
                  <a:solidFill>
                    <a:srgbClr val="58595B"/>
                  </a:solidFill>
                </a:rPr>
                <a:t>USDA is an equal opportunity provider, employer, and lender.   </a:t>
              </a:r>
            </a:p>
          </p:txBody>
        </p:sp>
        <p:pic>
          <p:nvPicPr>
            <p:cNvPr id="9" name="Picture 8">
              <a:extLst>
                <a:ext uri="{FF2B5EF4-FFF2-40B4-BE49-F238E27FC236}">
                  <a16:creationId xmlns:a16="http://schemas.microsoft.com/office/drawing/2014/main" id="{68D63654-AE53-400F-8964-1CE493CE39AF}"/>
                </a:ext>
              </a:extLst>
            </p:cNvPr>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1686073" y="30669968"/>
              <a:ext cx="1448413" cy="1463040"/>
            </a:xfrm>
            <a:prstGeom prst="rect">
              <a:avLst/>
            </a:prstGeom>
          </p:spPr>
        </p:pic>
      </p:grpSp>
    </p:spTree>
    <p:extLst>
      <p:ext uri="{BB962C8B-B14F-4D97-AF65-F5344CB8AC3E}">
        <p14:creationId xmlns:p14="http://schemas.microsoft.com/office/powerpoint/2010/main" val="3162809121"/>
      </p:ext>
    </p:extLst>
  </p:cSld>
  <p:clrMap bg1="lt1" tx1="dk1" bg2="lt2" tx2="dk2" accent1="accent1" accent2="accent2" accent3="accent3" accent4="accent4" accent5="accent5" accent6="accent6" hlink="hlink" folHlink="folHlink"/>
  <p:sldLayoutIdLst>
    <p:sldLayoutId id="2147483749"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864" userDrawn="1">
          <p15:clr>
            <a:srgbClr val="F26B43"/>
          </p15:clr>
        </p15:guide>
        <p15:guide id="2" pos="26856" userDrawn="1">
          <p15:clr>
            <a:srgbClr val="F26B43"/>
          </p15:clr>
        </p15:guide>
        <p15:guide id="3" orient="horz" pos="19128" userDrawn="1">
          <p15:clr>
            <a:srgbClr val="F26B43"/>
          </p15:clr>
        </p15:guide>
        <p15:guide id="4" orient="horz" pos="480" userDrawn="1">
          <p15:clr>
            <a:srgbClr val="F26B43"/>
          </p15:clr>
        </p15:guide>
      </p15:sldGuideLst>
    </p:ext>
  </p:extLst>
</p:sldMaster>
</file>

<file path=ppt/slides/_rels/slide1.xml.rels><?xml version="1.0" encoding="UTF-8" standalone="yes"?>
<Relationships xmlns="http://schemas.openxmlformats.org/package/2006/relationships"><Relationship Id="rId8" Type="http://schemas.openxmlformats.org/officeDocument/2006/relationships/image" Target="../media/image17.png"/><Relationship Id="rId3" Type="http://schemas.openxmlformats.org/officeDocument/2006/relationships/image" Target="../media/image12.png"/><Relationship Id="rId7" Type="http://schemas.openxmlformats.org/officeDocument/2006/relationships/image" Target="../media/image16.png"/><Relationship Id="rId2" Type="http://schemas.openxmlformats.org/officeDocument/2006/relationships/image" Target="../media/image11.png"/><Relationship Id="rId1" Type="http://schemas.openxmlformats.org/officeDocument/2006/relationships/slideLayout" Target="../slideLayouts/slideLayout9.xml"/><Relationship Id="rId6" Type="http://schemas.openxmlformats.org/officeDocument/2006/relationships/image" Target="../media/image15.png"/><Relationship Id="rId5" Type="http://schemas.openxmlformats.org/officeDocument/2006/relationships/image" Target="../media/image14.png"/><Relationship Id="rId4" Type="http://schemas.openxmlformats.org/officeDocument/2006/relationships/image" Target="../media/image13.png"/><Relationship Id="rId9" Type="http://schemas.openxmlformats.org/officeDocument/2006/relationships/image" Target="../media/image18.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27AE4C7-E3EE-41DE-9D74-07465643D04E}"/>
              </a:ext>
            </a:extLst>
          </p:cNvPr>
          <p:cNvSpPr>
            <a:spLocks noGrp="1"/>
          </p:cNvSpPr>
          <p:nvPr>
            <p:ph type="title"/>
          </p:nvPr>
        </p:nvSpPr>
        <p:spPr>
          <a:xfrm>
            <a:off x="9263271" y="876299"/>
            <a:ext cx="33370629" cy="2821057"/>
          </a:xfrm>
        </p:spPr>
        <p:txBody>
          <a:bodyPr/>
          <a:lstStyle/>
          <a:p>
            <a:r>
              <a:rPr lang="en-US" dirty="0"/>
              <a:t>The Ecological Relevance of Parameter Choice</a:t>
            </a:r>
            <a:br>
              <a:rPr lang="en-US" dirty="0"/>
            </a:br>
            <a:r>
              <a:rPr lang="en-US" dirty="0"/>
              <a:t>in Describing Climate</a:t>
            </a:r>
            <a:br>
              <a:rPr lang="en-US" dirty="0"/>
            </a:br>
            <a:endParaRPr lang="en-US" dirty="0"/>
          </a:p>
        </p:txBody>
      </p:sp>
      <p:sp>
        <p:nvSpPr>
          <p:cNvPr id="5" name="TextBox 4">
            <a:extLst>
              <a:ext uri="{FF2B5EF4-FFF2-40B4-BE49-F238E27FC236}">
                <a16:creationId xmlns:a16="http://schemas.microsoft.com/office/drawing/2014/main" id="{C6DDAC39-A684-4786-B382-3A7470CBCB1B}"/>
              </a:ext>
            </a:extLst>
          </p:cNvPr>
          <p:cNvSpPr txBox="1"/>
          <p:nvPr/>
        </p:nvSpPr>
        <p:spPr>
          <a:xfrm>
            <a:off x="3872683" y="31367895"/>
            <a:ext cx="23281022" cy="707886"/>
          </a:xfrm>
          <a:prstGeom prst="rect">
            <a:avLst/>
          </a:prstGeom>
          <a:noFill/>
        </p:spPr>
        <p:txBody>
          <a:bodyPr wrap="square" rtlCol="0">
            <a:spAutoFit/>
          </a:bodyPr>
          <a:lstStyle/>
          <a:p>
            <a:r>
              <a:rPr lang="en-US" sz="4000" dirty="0">
                <a:solidFill>
                  <a:srgbClr val="58595B"/>
                </a:solidFill>
                <a:latin typeface="Arial"/>
              </a:rPr>
              <a:t>Natural Resources Conservation Service  </a:t>
            </a:r>
            <a:r>
              <a:rPr lang="en-US" sz="4000" dirty="0">
                <a:solidFill>
                  <a:srgbClr val="58595B"/>
                </a:solidFill>
                <a:latin typeface="Wingdings" panose="05000000000000000000" pitchFamily="2" charset="2"/>
              </a:rPr>
              <a:t>l</a:t>
            </a:r>
            <a:r>
              <a:rPr lang="en-US" sz="4000" dirty="0">
                <a:solidFill>
                  <a:srgbClr val="58595B"/>
                </a:solidFill>
                <a:latin typeface="Arial"/>
              </a:rPr>
              <a:t>  Soil and Plant Science Division  </a:t>
            </a:r>
            <a:r>
              <a:rPr lang="en-US" sz="4000" dirty="0">
                <a:solidFill>
                  <a:srgbClr val="58595B"/>
                </a:solidFill>
                <a:latin typeface="Wingdings" panose="05000000000000000000" pitchFamily="2" charset="2"/>
              </a:rPr>
              <a:t>l</a:t>
            </a:r>
            <a:r>
              <a:rPr lang="en-US" sz="4000" dirty="0">
                <a:solidFill>
                  <a:srgbClr val="58595B"/>
                </a:solidFill>
                <a:latin typeface="Arial"/>
              </a:rPr>
              <a:t>  nrcs.usda.gov/soils</a:t>
            </a:r>
          </a:p>
        </p:txBody>
      </p:sp>
      <p:sp>
        <p:nvSpPr>
          <p:cNvPr id="7" name="Instructions">
            <a:extLst>
              <a:ext uri="{FF2B5EF4-FFF2-40B4-BE49-F238E27FC236}">
                <a16:creationId xmlns:a16="http://schemas.microsoft.com/office/drawing/2014/main" id="{F2DFFA1A-70AA-41C9-8C9B-5B7DFC629FE9}"/>
              </a:ext>
            </a:extLst>
          </p:cNvPr>
          <p:cNvSpPr/>
          <p:nvPr/>
        </p:nvSpPr>
        <p:spPr>
          <a:xfrm>
            <a:off x="43891200" y="0"/>
            <a:ext cx="12447270" cy="32918400"/>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274320" rIns="274320" rtlCol="0" anchor="t"/>
          <a:lstStyle/>
          <a:p>
            <a:pPr lvl="0">
              <a:spcBef>
                <a:spcPts val="1200"/>
              </a:spcBef>
            </a:pPr>
            <a:r>
              <a:rPr sz="9600" dirty="0">
                <a:solidFill>
                  <a:prstClr val="white">
                    <a:lumMod val="50000"/>
                  </a:prstClr>
                </a:solidFill>
                <a:latin typeface="Calibri Light" panose="020F0302020204030204" pitchFamily="34" charset="0"/>
                <a:cs typeface="Calibri" panose="020F0502020204030204" pitchFamily="34" charset="0"/>
              </a:rPr>
              <a:t>Printing:</a:t>
            </a:r>
          </a:p>
          <a:p>
            <a:pPr lvl="0">
              <a:spcBef>
                <a:spcPts val="1200"/>
              </a:spcBef>
            </a:pPr>
            <a:r>
              <a:rPr lang="en-US" sz="6000" dirty="0">
                <a:solidFill>
                  <a:prstClr val="white">
                    <a:lumMod val="50000"/>
                  </a:prstClr>
                </a:solidFill>
                <a:latin typeface="Calibri" panose="020F0502020204030204" pitchFamily="34" charset="0"/>
                <a:cs typeface="Calibri" panose="020F0502020204030204" pitchFamily="34" charset="0"/>
              </a:rPr>
              <a:t>This poster is 48” wide by 36” high. It’s designed to be printed on a large-format printer.</a:t>
            </a:r>
          </a:p>
          <a:p>
            <a:pPr lvl="0">
              <a:spcBef>
                <a:spcPts val="300"/>
              </a:spcBef>
            </a:pPr>
            <a:endParaRPr sz="3200" dirty="0">
              <a:solidFill>
                <a:prstClr val="white">
                  <a:lumMod val="50000"/>
                </a:prstClr>
              </a:solidFill>
              <a:latin typeface="Calibri" panose="020F0502020204030204" pitchFamily="34" charset="0"/>
              <a:cs typeface="Calibri" panose="020F0502020204030204" pitchFamily="34" charset="0"/>
            </a:endParaRPr>
          </a:p>
          <a:p>
            <a:pPr lvl="0">
              <a:spcBef>
                <a:spcPts val="1200"/>
              </a:spcBef>
            </a:pPr>
            <a:r>
              <a:rPr lang="en-US" sz="6000" b="1" dirty="0">
                <a:solidFill>
                  <a:prstClr val="white">
                    <a:lumMod val="50000"/>
                  </a:prstClr>
                </a:solidFill>
                <a:latin typeface="Calibri" panose="020F0502020204030204" pitchFamily="34" charset="0"/>
                <a:cs typeface="Calibri" panose="020F0502020204030204" pitchFamily="34" charset="0"/>
              </a:rPr>
              <a:t>NRCS Design Standards</a:t>
            </a:r>
            <a:r>
              <a:rPr sz="6000" b="1" dirty="0">
                <a:solidFill>
                  <a:prstClr val="white">
                    <a:lumMod val="50000"/>
                  </a:prstClr>
                </a:solidFill>
                <a:latin typeface="Calibri" panose="020F0502020204030204" pitchFamily="34" charset="0"/>
                <a:cs typeface="Calibri" panose="020F0502020204030204" pitchFamily="34" charset="0"/>
              </a:rPr>
              <a:t>:</a:t>
            </a:r>
          </a:p>
          <a:p>
            <a:pPr lvl="0">
              <a:spcBef>
                <a:spcPts val="1200"/>
              </a:spcBef>
            </a:pPr>
            <a:r>
              <a:rPr lang="en-US" sz="6000" dirty="0">
                <a:solidFill>
                  <a:prstClr val="white">
                    <a:lumMod val="50000"/>
                  </a:prstClr>
                </a:solidFill>
                <a:latin typeface="Calibri" panose="020F0502020204030204" pitchFamily="34" charset="0"/>
                <a:cs typeface="Calibri" panose="020F0502020204030204" pitchFamily="34" charset="0"/>
              </a:rPr>
              <a:t>This template was designed to assist field staff to format technical posters that comply with USDA and NRCS visual standards. </a:t>
            </a:r>
          </a:p>
          <a:p>
            <a:pPr lvl="0">
              <a:spcBef>
                <a:spcPts val="1200"/>
              </a:spcBef>
            </a:pPr>
            <a:r>
              <a:rPr lang="en-US" sz="6000" dirty="0">
                <a:solidFill>
                  <a:prstClr val="white">
                    <a:lumMod val="50000"/>
                  </a:prstClr>
                </a:solidFill>
                <a:latin typeface="Calibri" panose="020F0502020204030204" pitchFamily="34" charset="0"/>
                <a:cs typeface="Calibri" panose="020F0502020204030204" pitchFamily="34" charset="0"/>
              </a:rPr>
              <a:t>Do not place any text, images, or logos in the USDA Isolation bar (</a:t>
            </a:r>
            <a:r>
              <a:rPr lang="en-US" sz="6000" dirty="0" err="1">
                <a:solidFill>
                  <a:prstClr val="white">
                    <a:lumMod val="50000"/>
                  </a:prstClr>
                </a:solidFill>
                <a:latin typeface="Calibri" panose="020F0502020204030204" pitchFamily="34" charset="0"/>
                <a:cs typeface="Calibri" panose="020F0502020204030204" pitchFamily="34" charset="0"/>
              </a:rPr>
              <a:t>Iso</a:t>
            </a:r>
            <a:r>
              <a:rPr lang="en-US" sz="6000" dirty="0">
                <a:solidFill>
                  <a:prstClr val="white">
                    <a:lumMod val="50000"/>
                  </a:prstClr>
                </a:solidFill>
                <a:latin typeface="Calibri" panose="020F0502020204030204" pitchFamily="34" charset="0"/>
                <a:cs typeface="Calibri" panose="020F0502020204030204" pitchFamily="34" charset="0"/>
              </a:rPr>
              <a:t>-bar). The USDA logo and signature must stand alone. </a:t>
            </a:r>
          </a:p>
          <a:p>
            <a:pPr lvl="0">
              <a:spcBef>
                <a:spcPts val="1200"/>
              </a:spcBef>
            </a:pPr>
            <a:endParaRPr lang="en-US" sz="3200" dirty="0">
              <a:solidFill>
                <a:prstClr val="white">
                  <a:lumMod val="50000"/>
                </a:prstClr>
              </a:solidFill>
              <a:latin typeface="Calibri" panose="020F0502020204030204" pitchFamily="34" charset="0"/>
              <a:cs typeface="Calibri" panose="020F0502020204030204" pitchFamily="34" charset="0"/>
            </a:endParaRPr>
          </a:p>
          <a:p>
            <a:pPr marL="0" marR="0" lvl="0" indent="0" algn="l" defTabSz="3686861" rtl="0" eaLnBrk="1" fontAlgn="auto" latinLnBrk="0" hangingPunct="1">
              <a:lnSpc>
                <a:spcPct val="100000"/>
              </a:lnSpc>
              <a:spcBef>
                <a:spcPts val="1200"/>
              </a:spcBef>
              <a:spcAft>
                <a:spcPts val="0"/>
              </a:spcAft>
              <a:buClrTx/>
              <a:buSzTx/>
              <a:buFontTx/>
              <a:buNone/>
              <a:tabLst/>
              <a:defRPr/>
            </a:pPr>
            <a:r>
              <a:rPr lang="en-US" sz="6000" b="1" dirty="0">
                <a:solidFill>
                  <a:prstClr val="white">
                    <a:lumMod val="50000"/>
                  </a:prstClr>
                </a:solidFill>
                <a:latin typeface="Calibri" panose="020F0502020204030204" pitchFamily="34" charset="0"/>
                <a:cs typeface="Calibri" panose="020F0502020204030204" pitchFamily="34" charset="0"/>
              </a:rPr>
              <a:t>Select Your Poster Format:</a:t>
            </a:r>
          </a:p>
          <a:p>
            <a:pPr lvl="0">
              <a:spcBef>
                <a:spcPts val="1200"/>
              </a:spcBef>
            </a:pPr>
            <a:r>
              <a:rPr lang="en-US" sz="6000" dirty="0">
                <a:solidFill>
                  <a:prstClr val="white">
                    <a:lumMod val="50000"/>
                  </a:prstClr>
                </a:solidFill>
                <a:latin typeface="Calibri" panose="020F0502020204030204" pitchFamily="34" charset="0"/>
                <a:cs typeface="Calibri" panose="020F0502020204030204" pitchFamily="34" charset="0"/>
              </a:rPr>
              <a:t>To start creating your poster, choose one of the 10 slide formats from the left panel, and then delete the other remaining nine slides. Save as a PowerPoint presentation and rename the file to preserve the template for future use. </a:t>
            </a:r>
          </a:p>
          <a:p>
            <a:pPr lvl="0">
              <a:spcBef>
                <a:spcPts val="1200"/>
              </a:spcBef>
            </a:pPr>
            <a:endParaRPr lang="en-US" sz="3200" dirty="0">
              <a:solidFill>
                <a:prstClr val="white">
                  <a:lumMod val="50000"/>
                </a:prstClr>
              </a:solidFill>
              <a:latin typeface="Calibri" panose="020F0502020204030204" pitchFamily="34" charset="0"/>
              <a:cs typeface="Calibri" panose="020F0502020204030204" pitchFamily="34" charset="0"/>
            </a:endParaRPr>
          </a:p>
          <a:p>
            <a:pPr lvl="0">
              <a:spcBef>
                <a:spcPts val="1200"/>
              </a:spcBef>
            </a:pPr>
            <a:r>
              <a:rPr lang="en-US" sz="6000" b="1" dirty="0">
                <a:solidFill>
                  <a:prstClr val="white">
                    <a:lumMod val="50000"/>
                  </a:prstClr>
                </a:solidFill>
                <a:latin typeface="Calibri" panose="020F0502020204030204" pitchFamily="34" charset="0"/>
                <a:cs typeface="Calibri" panose="020F0502020204030204" pitchFamily="34" charset="0"/>
              </a:rPr>
              <a:t>Customizing the Content:</a:t>
            </a:r>
          </a:p>
          <a:p>
            <a:pPr lvl="0">
              <a:spcBef>
                <a:spcPts val="2400"/>
              </a:spcBef>
            </a:pPr>
            <a:r>
              <a:rPr lang="en-US" sz="6000" dirty="0">
                <a:solidFill>
                  <a:prstClr val="white">
                    <a:lumMod val="50000"/>
                  </a:prstClr>
                </a:solidFill>
                <a:latin typeface="Calibri" panose="020F0502020204030204" pitchFamily="34" charset="0"/>
                <a:cs typeface="Calibri" panose="020F0502020204030204" pitchFamily="34" charset="0"/>
              </a:rPr>
              <a:t>Click on the Insert tab t</a:t>
            </a:r>
            <a:r>
              <a:rPr sz="6000" dirty="0">
                <a:solidFill>
                  <a:prstClr val="white">
                    <a:lumMod val="50000"/>
                  </a:prstClr>
                </a:solidFill>
                <a:latin typeface="Calibri" panose="020F0502020204030204" pitchFamily="34" charset="0"/>
                <a:cs typeface="Calibri" panose="020F0502020204030204" pitchFamily="34" charset="0"/>
              </a:rPr>
              <a:t>o </a:t>
            </a:r>
            <a:r>
              <a:rPr lang="en-US" sz="6000" dirty="0">
                <a:solidFill>
                  <a:prstClr val="white">
                    <a:lumMod val="50000"/>
                  </a:prstClr>
                </a:solidFill>
                <a:latin typeface="Calibri" panose="020F0502020204030204" pitchFamily="34" charset="0"/>
                <a:cs typeface="Calibri" panose="020F0502020204030204" pitchFamily="34" charset="0"/>
              </a:rPr>
              <a:t>add pictures, shapes, charts, text, etc.</a:t>
            </a:r>
            <a:r>
              <a:rPr sz="6000" dirty="0">
                <a:solidFill>
                  <a:prstClr val="white">
                    <a:lumMod val="50000"/>
                  </a:prstClr>
                </a:solidFill>
                <a:latin typeface="Calibri" panose="020F0502020204030204" pitchFamily="34" charset="0"/>
                <a:cs typeface="Calibri" panose="020F0502020204030204" pitchFamily="34" charset="0"/>
              </a:rPr>
              <a:t> </a:t>
            </a:r>
            <a:endParaRPr lang="en-US" sz="6000" dirty="0">
              <a:solidFill>
                <a:prstClr val="white">
                  <a:lumMod val="50000"/>
                </a:prstClr>
              </a:solidFill>
              <a:latin typeface="Calibri" panose="020F0502020204030204" pitchFamily="34" charset="0"/>
              <a:cs typeface="Calibri" panose="020F0502020204030204" pitchFamily="34" charset="0"/>
            </a:endParaRPr>
          </a:p>
          <a:p>
            <a:pPr lvl="0">
              <a:spcBef>
                <a:spcPts val="2400"/>
              </a:spcBef>
            </a:pPr>
            <a:r>
              <a:rPr lang="en-US" sz="6000" dirty="0">
                <a:solidFill>
                  <a:prstClr val="white">
                    <a:lumMod val="50000"/>
                  </a:prstClr>
                </a:solidFill>
                <a:latin typeface="Calibri" panose="020F0502020204030204" pitchFamily="34" charset="0"/>
                <a:cs typeface="Calibri" panose="020F0502020204030204" pitchFamily="34" charset="0"/>
              </a:rPr>
              <a:t>Be sure to keep your content within the vertical and horizontal guides.</a:t>
            </a:r>
          </a:p>
          <a:p>
            <a:pPr marL="0" marR="0" lvl="0" indent="0" algn="l" defTabSz="3686861" rtl="0" eaLnBrk="1" fontAlgn="auto" latinLnBrk="0" hangingPunct="1">
              <a:lnSpc>
                <a:spcPct val="100000"/>
              </a:lnSpc>
              <a:spcBef>
                <a:spcPts val="2400"/>
              </a:spcBef>
              <a:spcAft>
                <a:spcPts val="0"/>
              </a:spcAft>
              <a:buClrTx/>
              <a:buSzTx/>
              <a:buFontTx/>
              <a:buNone/>
              <a:tabLst/>
              <a:defRPr/>
            </a:pPr>
            <a:r>
              <a:rPr lang="en-US" sz="6000" dirty="0">
                <a:solidFill>
                  <a:prstClr val="white">
                    <a:lumMod val="50000"/>
                  </a:prstClr>
                </a:solidFill>
                <a:latin typeface="Calibri" panose="020F0502020204030204" pitchFamily="34" charset="0"/>
                <a:cs typeface="Calibri" panose="020F0502020204030204" pitchFamily="34" charset="0"/>
              </a:rPr>
              <a:t>NRCS preferred fonts: </a:t>
            </a:r>
            <a:br>
              <a:rPr lang="en-US" sz="6000" dirty="0">
                <a:solidFill>
                  <a:prstClr val="white">
                    <a:lumMod val="50000"/>
                  </a:prstClr>
                </a:solidFill>
                <a:latin typeface="Calibri" panose="020F0502020204030204" pitchFamily="34" charset="0"/>
                <a:cs typeface="Calibri" panose="020F0502020204030204" pitchFamily="34" charset="0"/>
              </a:rPr>
            </a:br>
            <a:r>
              <a:rPr lang="en-US" sz="6000" dirty="0">
                <a:solidFill>
                  <a:prstClr val="white">
                    <a:lumMod val="50000"/>
                  </a:prstClr>
                </a:solidFill>
                <a:latin typeface="Calibri" panose="020F0502020204030204" pitchFamily="34" charset="0"/>
                <a:cs typeface="Calibri" panose="020F0502020204030204" pitchFamily="34" charset="0"/>
              </a:rPr>
              <a:t>Gotham, Arial, and Times New Roman</a:t>
            </a:r>
          </a:p>
          <a:p>
            <a:pPr lvl="0">
              <a:spcBef>
                <a:spcPts val="2400"/>
              </a:spcBef>
            </a:pPr>
            <a:endParaRPr lang="en-US" sz="6000" dirty="0">
              <a:solidFill>
                <a:prstClr val="white">
                  <a:lumMod val="50000"/>
                </a:prstClr>
              </a:solidFill>
              <a:latin typeface="Calibri" panose="020F0502020204030204" pitchFamily="34" charset="0"/>
              <a:cs typeface="Calibri" panose="020F0502020204030204" pitchFamily="34" charset="0"/>
            </a:endParaRPr>
          </a:p>
        </p:txBody>
      </p:sp>
      <p:pic>
        <p:nvPicPr>
          <p:cNvPr id="4" name="Picture 3">
            <a:extLst>
              <a:ext uri="{FF2B5EF4-FFF2-40B4-BE49-F238E27FC236}">
                <a16:creationId xmlns:a16="http://schemas.microsoft.com/office/drawing/2014/main" id="{50706F9C-AE07-4F77-AE5D-6D823A8DBEF6}"/>
              </a:ext>
            </a:extLst>
          </p:cNvPr>
          <p:cNvPicPr>
            <a:picLocks noChangeAspect="1"/>
          </p:cNvPicPr>
          <p:nvPr/>
        </p:nvPicPr>
        <p:blipFill>
          <a:blip r:embed="rId2"/>
          <a:stretch>
            <a:fillRect/>
          </a:stretch>
        </p:blipFill>
        <p:spPr>
          <a:xfrm>
            <a:off x="30622619" y="17274640"/>
            <a:ext cx="4899833" cy="423861"/>
          </a:xfrm>
          <a:prstGeom prst="rect">
            <a:avLst/>
          </a:prstGeom>
        </p:spPr>
      </p:pic>
      <p:pic>
        <p:nvPicPr>
          <p:cNvPr id="8" name="Picture 7">
            <a:extLst>
              <a:ext uri="{FF2B5EF4-FFF2-40B4-BE49-F238E27FC236}">
                <a16:creationId xmlns:a16="http://schemas.microsoft.com/office/drawing/2014/main" id="{1439E374-7CBF-49F6-912E-7ED4BC28EAB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3070424" y="2107780"/>
            <a:ext cx="8697539" cy="7249537"/>
          </a:xfrm>
          <a:prstGeom prst="rect">
            <a:avLst/>
          </a:prstGeom>
        </p:spPr>
      </p:pic>
      <p:pic>
        <p:nvPicPr>
          <p:cNvPr id="12" name="Picture 11">
            <a:extLst>
              <a:ext uri="{FF2B5EF4-FFF2-40B4-BE49-F238E27FC236}">
                <a16:creationId xmlns:a16="http://schemas.microsoft.com/office/drawing/2014/main" id="{5893FE1E-4CC7-46A9-B3F8-C297AF167B15}"/>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2682686" y="2302318"/>
            <a:ext cx="8873408" cy="6860463"/>
          </a:xfrm>
          <a:prstGeom prst="rect">
            <a:avLst/>
          </a:prstGeom>
        </p:spPr>
      </p:pic>
      <p:pic>
        <p:nvPicPr>
          <p:cNvPr id="16" name="Picture 15">
            <a:extLst>
              <a:ext uri="{FF2B5EF4-FFF2-40B4-BE49-F238E27FC236}">
                <a16:creationId xmlns:a16="http://schemas.microsoft.com/office/drawing/2014/main" id="{E13CBCFF-0A97-4BA1-B2E3-4299F23D0AE1}"/>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6038314" y="11378042"/>
            <a:ext cx="10873677" cy="5081158"/>
          </a:xfrm>
          <a:prstGeom prst="rect">
            <a:avLst/>
          </a:prstGeom>
        </p:spPr>
      </p:pic>
      <p:pic>
        <p:nvPicPr>
          <p:cNvPr id="18" name="Picture 17">
            <a:extLst>
              <a:ext uri="{FF2B5EF4-FFF2-40B4-BE49-F238E27FC236}">
                <a16:creationId xmlns:a16="http://schemas.microsoft.com/office/drawing/2014/main" id="{A25EB1A9-55F5-4B82-9870-72B600379D48}"/>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26862715" y="11378042"/>
            <a:ext cx="4903317" cy="5081158"/>
          </a:xfrm>
          <a:prstGeom prst="rect">
            <a:avLst/>
          </a:prstGeom>
        </p:spPr>
      </p:pic>
      <p:pic>
        <p:nvPicPr>
          <p:cNvPr id="20" name="Picture 19">
            <a:extLst>
              <a:ext uri="{FF2B5EF4-FFF2-40B4-BE49-F238E27FC236}">
                <a16:creationId xmlns:a16="http://schemas.microsoft.com/office/drawing/2014/main" id="{B2BF0083-3F22-4EBA-B0B6-7F18175DC2C4}"/>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18214452" y="19058728"/>
            <a:ext cx="5563868" cy="5081158"/>
          </a:xfrm>
          <a:prstGeom prst="rect">
            <a:avLst/>
          </a:prstGeom>
        </p:spPr>
      </p:pic>
      <p:sp>
        <p:nvSpPr>
          <p:cNvPr id="21" name="TextBox 20">
            <a:extLst>
              <a:ext uri="{FF2B5EF4-FFF2-40B4-BE49-F238E27FC236}">
                <a16:creationId xmlns:a16="http://schemas.microsoft.com/office/drawing/2014/main" id="{231E58A8-D016-44C8-BE17-BE3B7E8192BB}"/>
              </a:ext>
            </a:extLst>
          </p:cNvPr>
          <p:cNvSpPr txBox="1"/>
          <p:nvPr/>
        </p:nvSpPr>
        <p:spPr>
          <a:xfrm>
            <a:off x="183599" y="4229845"/>
            <a:ext cx="10256386" cy="7786747"/>
          </a:xfrm>
          <a:prstGeom prst="rect">
            <a:avLst/>
          </a:prstGeom>
          <a:noFill/>
        </p:spPr>
        <p:txBody>
          <a:bodyPr wrap="square" rtlCol="0">
            <a:spAutoFit/>
          </a:bodyPr>
          <a:lstStyle/>
          <a:p>
            <a:r>
              <a:rPr lang="en-US" sz="2000" dirty="0"/>
              <a:t>Climate is an important factor in determining the broad patterns of species distribution and potential vegetation. But when similar or adjacent sites with similar soils are compared, it is not clear what if any difference in climate is responsible for differences in site potential. Ecological site descriptions commonly feature monthly and annual precipitation and temperature in climate descriptions and graphs. However, there is wide overlap among these parameters even where temperature and moisture are the primary drivers for the differences among vegetation types.</a:t>
            </a:r>
          </a:p>
          <a:p>
            <a:r>
              <a:rPr lang="en-US" sz="2000" dirty="0"/>
              <a:t>I propose several different parameters which have a better relationship to vegetation differences. Available moisture can only be determined when the timing of the inputs of precipitation and the outputs of potential evapotranspiration (PET) are considered with respect to growing season. Temperature can be understood both terms of optimal physiological activity, and lethal tissue limitations. The proposed parameters retain a connection to real world measurement units and are not obscure unitless indices derived from complex relationships. A Shiny application was developed to illustrate alternative graphs with which to compare different regions of the country. Maps were produced to illustrate the distribution of suggested classification intervals of the parameters.</a:t>
            </a:r>
          </a:p>
          <a:p>
            <a:endParaRPr lang="en-US" sz="2000" dirty="0"/>
          </a:p>
          <a:p>
            <a:endParaRPr lang="en-US" sz="2000" dirty="0"/>
          </a:p>
          <a:p>
            <a:r>
              <a:rPr lang="en-US" sz="2000" dirty="0"/>
              <a:t>Seven climate indices were calculated to provide a base for an alternative climate classification and be physiologically informative for plant distribution modeling. The indices retain in real world units that can be directly related to climate change. The larger categories of the classification approximate major vegetation formations, but the indices can be subdivided into smaller, regular increments without the presumption that any given threshold implies precision in interpretation.</a:t>
            </a:r>
          </a:p>
          <a:p>
            <a:endParaRPr lang="en-US" sz="2000" dirty="0"/>
          </a:p>
        </p:txBody>
      </p:sp>
      <p:sp>
        <p:nvSpPr>
          <p:cNvPr id="22" name="TextBox 21">
            <a:extLst>
              <a:ext uri="{FF2B5EF4-FFF2-40B4-BE49-F238E27FC236}">
                <a16:creationId xmlns:a16="http://schemas.microsoft.com/office/drawing/2014/main" id="{B8584071-2F43-48FE-979F-44852C874139}"/>
              </a:ext>
            </a:extLst>
          </p:cNvPr>
          <p:cNvSpPr txBox="1"/>
          <p:nvPr/>
        </p:nvSpPr>
        <p:spPr>
          <a:xfrm>
            <a:off x="369728" y="12449873"/>
            <a:ext cx="15135315" cy="27176670"/>
          </a:xfrm>
          <a:prstGeom prst="rect">
            <a:avLst/>
          </a:prstGeom>
          <a:noFill/>
        </p:spPr>
        <p:txBody>
          <a:bodyPr wrap="square" rtlCol="0">
            <a:spAutoFit/>
          </a:bodyPr>
          <a:lstStyle/>
          <a:p>
            <a:r>
              <a:rPr lang="en-US" sz="2000" dirty="0"/>
              <a:t>**Growing Season Temperature** is the positive average temperature of the warmest 6 months (any sub-freezing months are counted as zeros). </a:t>
            </a:r>
            <a:r>
              <a:rPr lang="en-US" sz="2000" dirty="0" err="1"/>
              <a:t>Körner</a:t>
            </a:r>
            <a:r>
              <a:rPr lang="en-US" sz="2000" dirty="0"/>
              <a:t> (1998) demonstrated that the cold limits of forest growth across a wide range of latitudes share a growing season temperature of 6 to 7°C. </a:t>
            </a:r>
          </a:p>
          <a:p>
            <a:r>
              <a:rPr lang="en-US" sz="2000" dirty="0"/>
              <a:t>Previous attempts at pinning timberline to a highest monthly mean temperature of 10°C (e.g. the </a:t>
            </a:r>
            <a:r>
              <a:rPr lang="en-US" sz="2000" dirty="0" err="1"/>
              <a:t>Köppen</a:t>
            </a:r>
            <a:r>
              <a:rPr lang="en-US" sz="2000" dirty="0"/>
              <a:t>-Geiger system, </a:t>
            </a:r>
            <a:r>
              <a:rPr lang="en-US" sz="2000" dirty="0" err="1"/>
              <a:t>Kottek</a:t>
            </a:r>
            <a:r>
              <a:rPr lang="en-US" sz="2000" dirty="0"/>
              <a:t> et al, 2006), and Holdridge’s (1947) mean annual </a:t>
            </a:r>
            <a:r>
              <a:rPr lang="en-US" sz="2000" dirty="0" err="1"/>
              <a:t>biotemperature</a:t>
            </a:r>
            <a:r>
              <a:rPr lang="en-US" sz="2000" dirty="0"/>
              <a:t> of 3°C are most successful if applied only to middle and high latitudes. But in tropical mountains, where the annual range in monthly temperature is small, the highest forests grow where maximum monthly mean temperatures and annual mean temperatures converge toward 6°C. This temperature threshold can be realized at higher latitude timberlines simply by calculating the positive temperature for the warmest six months, instead of for the whole year.</a:t>
            </a:r>
          </a:p>
          <a:p>
            <a:r>
              <a:rPr lang="en-US" sz="2000" dirty="0"/>
              <a:t>**Annual Extreme Low &amp; Coldest Mean Monthly Temperature**</a:t>
            </a:r>
          </a:p>
          <a:p>
            <a:r>
              <a:rPr lang="en-US" sz="2000" dirty="0"/>
              <a:t> </a:t>
            </a:r>
          </a:p>
          <a:p>
            <a:r>
              <a:rPr lang="en-US" sz="2000" dirty="0"/>
              <a:t>Cold temperature effects vegetation in two ways; it can simply be too cold for metabolic activity or it can damage tissues. The capability of evergreens to remain functional at a lower temperature must be balanced with the risk of damage by even colder temperatures or the loss in efficiency at warmer temperatures. Mean monthly temperature below freezing offers little advantage to an evergreen and risks desiccation due to frozen soils. Therefore, most evergreens in the temperate zone have thickened needle and scale leaves with small surface areas to avoid damage.</a:t>
            </a:r>
          </a:p>
          <a:p>
            <a:r>
              <a:rPr lang="en-US" sz="2000" dirty="0"/>
              <a:t>Where the coldest monthly means remain above freezing, broadleaf evergreen vegetation can be supported. However, most broadleaf evergreens, such as those found in subtropical climates, are damaged by where temperatures drop below -15°C Prentice et al, (1992) and Box (1996). Tropical vegetation is nearly intolerant of any freezing temperatures, and in some cases can be damaged by cold a few degrees above freezing.</a:t>
            </a:r>
          </a:p>
          <a:p>
            <a:r>
              <a:rPr lang="en-US" sz="2000" dirty="0"/>
              <a:t>The synthesis of extreme cold and average cold into a single index, offset by 15 degrees, was made to emphasize the effects of winter extremes in the continental northern hemisphere, while focusing on metabolic limitations where extreme temperatures are lacking in oceanic southern hemisphere.</a:t>
            </a:r>
          </a:p>
          <a:p>
            <a:endParaRPr lang="en-US" sz="2000" dirty="0"/>
          </a:p>
          <a:p>
            <a:endParaRPr lang="en-US" sz="2000" dirty="0"/>
          </a:p>
          <a:p>
            <a:r>
              <a:rPr lang="en-US" sz="2000" dirty="0"/>
              <a:t>**P/PET Ratio**</a:t>
            </a:r>
          </a:p>
          <a:p>
            <a:endParaRPr lang="en-US" sz="2000" dirty="0"/>
          </a:p>
          <a:p>
            <a:r>
              <a:rPr lang="en-US" sz="2000" dirty="0" err="1"/>
              <a:t>Mesophytic</a:t>
            </a:r>
            <a:r>
              <a:rPr lang="en-US" sz="2000" dirty="0"/>
              <a:t> vegetation requires a constant supply of soil moisture, whereas xerophytic vegetation tolerates periods of drought. </a:t>
            </a:r>
            <a:r>
              <a:rPr lang="en-US" sz="2000" dirty="0" err="1"/>
              <a:t>Mesophytic</a:t>
            </a:r>
            <a:r>
              <a:rPr lang="en-US" sz="2000" dirty="0"/>
              <a:t> forests typically occur where mean annual precipitation exceeds potential evapotranspiration ratio (P/PET ratio), meaning that seasonal dry periods are more than compensated for by seasonal surpluses stored as soil moisture to maintain plant growth. Gradations in moisture regime are usually expressed on a log base 2 scale (e.g. Holdridge), from per-humid and per-arid at its wet and dry extremes respectively.</a:t>
            </a:r>
          </a:p>
          <a:p>
            <a:endParaRPr lang="en-US" sz="2000" dirty="0"/>
          </a:p>
          <a:p>
            <a:r>
              <a:rPr lang="en-US" sz="2000" dirty="0"/>
              <a:t>**Surplus &amp; Deficit**</a:t>
            </a:r>
          </a:p>
          <a:p>
            <a:endParaRPr lang="en-US" sz="2000" dirty="0"/>
          </a:p>
          <a:p>
            <a:r>
              <a:rPr lang="en-US" sz="2000" dirty="0"/>
              <a:t>Even in a humid climate, significant seasonal drought occurs where the cumulative loss of moisture evapotranspiration exceeds that of available soil water holding capacity within the rooting zone. A deficit of 150 mm or more is considered significant for most soils and would require adaptations of thickened leaves or deciduousness to protect a plant from drying out. Desert vegetation may occur where precipitation is less than half required to maintain soil moisture, and that significant seasonal surpluses do not support seasonal growth of </a:t>
            </a:r>
            <a:r>
              <a:rPr lang="en-US" sz="2000" dirty="0" err="1"/>
              <a:t>mesophytic</a:t>
            </a:r>
            <a:r>
              <a:rPr lang="en-US" sz="2000" dirty="0"/>
              <a:t> vegetation. Instead, desert vegetation must avail themselves with episodic rainfall that never wets the whole soil profile.</a:t>
            </a:r>
          </a:p>
          <a:p>
            <a:endParaRPr lang="en-US" sz="2000" dirty="0"/>
          </a:p>
          <a:p>
            <a:r>
              <a:rPr lang="en-US" sz="2000" dirty="0"/>
              <a:t>![Figure 3: </a:t>
            </a:r>
            <a:r>
              <a:rPr lang="en-US" sz="2000" dirty="0" err="1"/>
              <a:t>Comparision</a:t>
            </a:r>
            <a:r>
              <a:rPr lang="en-US" sz="2000" dirty="0"/>
              <a:t> between a humid </a:t>
            </a:r>
            <a:r>
              <a:rPr lang="en-US" sz="2000" dirty="0" err="1"/>
              <a:t>isopluvial</a:t>
            </a:r>
            <a:r>
              <a:rPr lang="en-US" sz="2000" dirty="0"/>
              <a:t> climate (MLRA 98A) and a </a:t>
            </a:r>
            <a:r>
              <a:rPr lang="en-US" sz="2000" dirty="0" err="1"/>
              <a:t>perhumid</a:t>
            </a:r>
            <a:r>
              <a:rPr lang="en-US" sz="2000" dirty="0"/>
              <a:t> xerothermic climate (MLRA 1), showing that significant moisture stress can be more likely in the wetter climate if soil water holding capacity is less than the total moisture deficit.](figures/MoistureDroughtCompare.png)</a:t>
            </a:r>
          </a:p>
          <a:p>
            <a:endParaRPr lang="en-US" sz="2000" dirty="0"/>
          </a:p>
          <a:p>
            <a:r>
              <a:rPr lang="en-US" sz="2000" dirty="0"/>
              <a:t>**Peak AET** For climates with seasonal variability in moisture, plants must employ a strategy of either tolerance or avoidance to survive the dry season. The timing of the dry season, however is of less importance compared the timing of the wet season. If the wet season coincides with temperatures favoring maximum growth, the strategy is avoidance, allowing annual regrowth of more efficient deciduous organs optimized for higher peak productivity. In contrast, if moisture is only available during periods of lower temperatures, the strategy is tolerance, allowing persistence through long periods of low productivity. In addition, when warm temperatures coincides with precipitation, the frequency of lightning is higher and fire return </a:t>
            </a:r>
            <a:r>
              <a:rPr lang="en-US" sz="2000" dirty="0" err="1"/>
              <a:t>inverval</a:t>
            </a:r>
            <a:r>
              <a:rPr lang="en-US" sz="2000" dirty="0"/>
              <a:t> is shorter, further giving advantage to grassland vegetation over shrubland.</a:t>
            </a:r>
          </a:p>
          <a:p>
            <a:endParaRPr lang="en-US" sz="2000" dirty="0"/>
          </a:p>
          <a:p>
            <a:r>
              <a:rPr lang="en-US" sz="2000" dirty="0"/>
              <a:t>Actual monthly evapotranspiration (AET) is an indicator of how much precipitation of the current month is used in that month.  A minimally tropical month at 15°C would generally result in a PET of at least 75 mm. Therefore, a tropical rainy should have a peak monthly AET of greater than or equal to 75 mm. Plants in seasonally moist climates with peak AET less than 75 mm either lack a warm season, or are moist only during the cool season.</a:t>
            </a:r>
          </a:p>
          <a:p>
            <a:endParaRPr lang="en-US" sz="2000" dirty="0"/>
          </a:p>
          <a:p>
            <a:r>
              <a:rPr lang="en-US" sz="2000" dirty="0"/>
              <a:t>![Figure 4: </a:t>
            </a:r>
            <a:r>
              <a:rPr lang="en-US" sz="2000" dirty="0" err="1"/>
              <a:t>Comparision</a:t>
            </a:r>
            <a:r>
              <a:rPr lang="en-US" sz="2000" dirty="0"/>
              <a:t> between a subtropical prairie climate (MLRA 78A) and a </a:t>
            </a:r>
            <a:r>
              <a:rPr lang="en-US" sz="2000" dirty="0" err="1"/>
              <a:t>chapparal</a:t>
            </a:r>
            <a:r>
              <a:rPr lang="en-US" sz="2000" dirty="0"/>
              <a:t> climate (MLRA 14), showing how peak AET is the key difference.](figures/pAET_Compare.png)</a:t>
            </a:r>
          </a:p>
          <a:p>
            <a:endParaRPr lang="en-US" sz="2000" dirty="0"/>
          </a:p>
          <a:p>
            <a:endParaRPr lang="en-US" sz="2000" dirty="0"/>
          </a:p>
          <a:p>
            <a:endParaRPr lang="en-US" sz="2000" dirty="0"/>
          </a:p>
          <a:p>
            <a:r>
              <a:rPr lang="en-US" sz="2000" dirty="0"/>
              <a:t>**A note on estimating annual extreme low temperatures** Most available climatic data sets consist of averaged monthly values and lack sufficient information on temperature extremes. In order to estimate annual extreme low temperature, I consulted a couple of sources (Magarey, Borchert, &amp; Schlegel, 2008; Daly et al., 2012) which generated gridded hardiness zone data. I then sampled points from these grids to associate with mean monthly temperature parameters from another gridded source of the appropriate timeframe </a:t>
            </a:r>
          </a:p>
          <a:p>
            <a:r>
              <a:rPr lang="en-US" sz="2000" dirty="0"/>
              <a:t>(</a:t>
            </a:r>
            <a:r>
              <a:rPr lang="en-US" sz="2000" dirty="0" err="1"/>
              <a:t>Hijmans</a:t>
            </a:r>
            <a:r>
              <a:rPr lang="en-US" sz="2000" dirty="0"/>
              <a:t> et al., 2005; Daly et al., 2008) and developed a linear model. The linear model related annual extreme low temperatures with mean daily low temperatures, latitude, and altitude. I refined the model further by introducing a set of regional correction factors based on distance from specific latitudes and longitudes.</a:t>
            </a:r>
          </a:p>
          <a:p>
            <a:endParaRPr lang="en-US" sz="2000" dirty="0"/>
          </a:p>
          <a:p>
            <a:r>
              <a:rPr lang="en-US" sz="2000" dirty="0"/>
              <a:t>**A note on PET equations** Potential evapotranspiration is a function of temperature, solar radiation, relative humidity, cloud cover, wind speed, and atmospheric pressure (Lu, McNulty, &amp; </a:t>
            </a:r>
            <a:r>
              <a:rPr lang="en-US" sz="2000" dirty="0" err="1"/>
              <a:t>Amatya</a:t>
            </a:r>
            <a:r>
              <a:rPr lang="en-US" sz="2000" dirty="0"/>
              <a:t>, 2005). The Holdridge method is the simplest method, by simply multiplying annual </a:t>
            </a:r>
            <a:r>
              <a:rPr lang="en-US" sz="2000" dirty="0" err="1"/>
              <a:t>biotemperature</a:t>
            </a:r>
            <a:r>
              <a:rPr lang="en-US" sz="2000" dirty="0"/>
              <a:t> by 58.93, but is never used for serious applications beyond climate classification. The </a:t>
            </a:r>
            <a:r>
              <a:rPr lang="en-US" sz="2000" dirty="0" err="1"/>
              <a:t>Thornthwaite</a:t>
            </a:r>
            <a:r>
              <a:rPr lang="en-US" sz="2000" dirty="0"/>
              <a:t> method was an earlier attempt at estimating PET that used only monthly mean temperature, and used day length as a proxy for solar radiation. Formulas that use daylength for solar radiation that do not account for lower sun angles (e.g. </a:t>
            </a:r>
            <a:r>
              <a:rPr lang="en-US" sz="2000" dirty="0" err="1"/>
              <a:t>Thornthwaite</a:t>
            </a:r>
            <a:r>
              <a:rPr lang="en-US" sz="2000" dirty="0"/>
              <a:t>) may also over estimate PET at high latitudes with 24 hour sunshine. The interpretability monthly values using the </a:t>
            </a:r>
            <a:r>
              <a:rPr lang="en-US" sz="2000" dirty="0" err="1"/>
              <a:t>Thorntwaite</a:t>
            </a:r>
            <a:r>
              <a:rPr lang="en-US" sz="2000" dirty="0"/>
              <a:t> method is also complicated by division by a “heat index” which is based on an annual temperature total, rendering some values in the arctic region to be anomalously high. Priestly-Taylor method is considered among the more accurate (Lu, McNulty, &amp; </a:t>
            </a:r>
            <a:r>
              <a:rPr lang="en-US" sz="2000" dirty="0" err="1"/>
              <a:t>Amatya</a:t>
            </a:r>
            <a:r>
              <a:rPr lang="en-US" sz="2000" dirty="0"/>
              <a:t>, 2005), consisting of elements of each of these factors (Details can be found here: http://www.fao.org/docrep/x0490e/x0490e07.htm#solar%20radiation or http://modeling.bsyse.wsu.edu/CS_Suite/cropsyst/manual/simulation/et/priestly_taylor.htm). Employing all the needed parameters for a global map is impracticable. Hargreaves-</a:t>
            </a:r>
            <a:r>
              <a:rPr lang="en-US" sz="2000" dirty="0" err="1"/>
              <a:t>Samoni</a:t>
            </a:r>
            <a:r>
              <a:rPr lang="en-US" sz="2000" dirty="0"/>
              <a:t> method reduces the number of required parameters by using daily temperature range as a proxy for cloud cover and relative humidity. I followed a hybrid approach using temperature, daily temperature range, and a formula for calculating shortwave solar radiation. I calibrated the formula against values from the </a:t>
            </a:r>
            <a:r>
              <a:rPr lang="en-US" sz="2000" dirty="0" err="1"/>
              <a:t>Thornthwaite</a:t>
            </a:r>
            <a:r>
              <a:rPr lang="en-US" sz="2000" dirty="0"/>
              <a:t> method in the north temperate zone where it is widely employed. This approach falls short of the </a:t>
            </a:r>
            <a:r>
              <a:rPr lang="en-US" sz="2000" dirty="0" err="1"/>
              <a:t>Thornthwaite</a:t>
            </a:r>
            <a:r>
              <a:rPr lang="en-US" sz="2000" dirty="0"/>
              <a:t> method in cool or humid climates and exceeds it in arid regions with a wide daily temperature ranges.</a:t>
            </a:r>
          </a:p>
        </p:txBody>
      </p:sp>
      <p:pic>
        <p:nvPicPr>
          <p:cNvPr id="6" name="Picture 5">
            <a:extLst>
              <a:ext uri="{FF2B5EF4-FFF2-40B4-BE49-F238E27FC236}">
                <a16:creationId xmlns:a16="http://schemas.microsoft.com/office/drawing/2014/main" id="{E2D1E4D1-12FC-4B52-A26A-C770021AB974}"/>
              </a:ext>
            </a:extLst>
          </p:cNvPr>
          <p:cNvPicPr>
            <a:picLocks noChangeAspect="1"/>
          </p:cNvPicPr>
          <p:nvPr/>
        </p:nvPicPr>
        <p:blipFill>
          <a:blip r:embed="rId8" cstate="print">
            <a:extLst>
              <a:ext uri="{28A0092B-C50C-407E-A947-70E740481C1C}">
                <a14:useLocalDpi xmlns:a14="http://schemas.microsoft.com/office/drawing/2010/main" val="0"/>
              </a:ext>
            </a:extLst>
          </a:blip>
          <a:stretch>
            <a:fillRect/>
          </a:stretch>
        </p:blipFill>
        <p:spPr>
          <a:xfrm>
            <a:off x="20962618" y="15811498"/>
            <a:ext cx="1965964" cy="1295403"/>
          </a:xfrm>
          <a:prstGeom prst="rect">
            <a:avLst/>
          </a:prstGeom>
        </p:spPr>
      </p:pic>
      <p:pic>
        <p:nvPicPr>
          <p:cNvPr id="10" name="Picture 9">
            <a:extLst>
              <a:ext uri="{FF2B5EF4-FFF2-40B4-BE49-F238E27FC236}">
                <a16:creationId xmlns:a16="http://schemas.microsoft.com/office/drawing/2014/main" id="{A9951AB5-3A18-4E0A-A4CD-24CACBC47265}"/>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24815282" y="14153555"/>
            <a:ext cx="15700533" cy="9986332"/>
          </a:xfrm>
          <a:prstGeom prst="rect">
            <a:avLst/>
          </a:prstGeom>
        </p:spPr>
      </p:pic>
    </p:spTree>
    <p:extLst>
      <p:ext uri="{BB962C8B-B14F-4D97-AF65-F5344CB8AC3E}">
        <p14:creationId xmlns:p14="http://schemas.microsoft.com/office/powerpoint/2010/main" val="624729865"/>
      </p:ext>
    </p:extLst>
  </p:cSld>
  <p:clrMapOvr>
    <a:masterClrMapping/>
  </p:clrMapOvr>
</p:sld>
</file>

<file path=ppt/theme/theme1.xml><?xml version="1.0" encoding="utf-8"?>
<a:theme xmlns:a="http://schemas.openxmlformats.org/drawingml/2006/main" name="Short Iso-bar USDA Blue">
  <a:themeElements>
    <a:clrScheme name="NRCS Color Palette">
      <a:dk1>
        <a:srgbClr val="58595B"/>
      </a:dk1>
      <a:lt1>
        <a:srgbClr val="FFFFFF"/>
      </a:lt1>
      <a:dk2>
        <a:srgbClr val="002C76"/>
      </a:dk2>
      <a:lt2>
        <a:srgbClr val="9ACA3C"/>
      </a:lt2>
      <a:accent1>
        <a:srgbClr val="00ABC0"/>
      </a:accent1>
      <a:accent2>
        <a:srgbClr val="82553F"/>
      </a:accent2>
      <a:accent3>
        <a:srgbClr val="9ACA3C"/>
      </a:accent3>
      <a:accent4>
        <a:srgbClr val="58595B"/>
      </a:accent4>
      <a:accent5>
        <a:srgbClr val="002C76"/>
      </a:accent5>
      <a:accent6>
        <a:srgbClr val="FFCB0B"/>
      </a:accent6>
      <a:hlink>
        <a:srgbClr val="0070C0"/>
      </a:hlink>
      <a:folHlink>
        <a:srgbClr val="808DA0"/>
      </a:folHlink>
    </a:clrScheme>
    <a:fontScheme name="Custom 1">
      <a:majorFont>
        <a:latin typeface="Arial Black"/>
        <a:ea typeface=""/>
        <a:cs typeface=""/>
      </a:majorFont>
      <a:minorFont>
        <a:latin typeface="Arial"/>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NCSS2019ConferenceGJS20190301.potx" id="{565F7C0C-A48D-4BCE-90A8-16B8D75BD508}" vid="{64F23C66-68A4-4745-A6C0-5D3A64828FAF}"/>
    </a:ext>
  </a:extLst>
</a:theme>
</file>

<file path=ppt/theme/theme10.xml><?xml version="1.0" encoding="utf-8"?>
<a:theme xmlns:a="http://schemas.openxmlformats.org/drawingml/2006/main" name="Office Theme">
  <a:themeElements>
    <a:clrScheme name="Clarity">
      <a:dk1>
        <a:srgbClr val="292934"/>
      </a:dk1>
      <a:lt1>
        <a:srgbClr val="FFFFFF"/>
      </a:lt1>
      <a:dk2>
        <a:srgbClr val="D2533C"/>
      </a:dk2>
      <a:lt2>
        <a:srgbClr val="F3F2DC"/>
      </a:lt2>
      <a:accent1>
        <a:srgbClr val="93A299"/>
      </a:accent1>
      <a:accent2>
        <a:srgbClr val="AD8F67"/>
      </a:accent2>
      <a:accent3>
        <a:srgbClr val="726056"/>
      </a:accent3>
      <a:accent4>
        <a:srgbClr val="4C5A6A"/>
      </a:accent4>
      <a:accent5>
        <a:srgbClr val="808DA0"/>
      </a:accent5>
      <a:accent6>
        <a:srgbClr val="79463D"/>
      </a:accent6>
      <a:hlink>
        <a:srgbClr val="4C5A6A"/>
      </a:hlink>
      <a:folHlink>
        <a:srgbClr val="808DA0"/>
      </a:folHlink>
    </a:clrScheme>
    <a:fontScheme name="Cambria-Calibri">
      <a:majorFont>
        <a:latin typeface="Cambria" panose="02040503050406030204"/>
        <a:ea typeface=""/>
        <a:cs typeface=""/>
        <a:font script="Jpan" typeface="ＭＳ Ｐゴシック"/>
        <a:font script="Hang" typeface="맑은 고딕"/>
        <a:font script="Hans" typeface="黑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11.xml><?xml version="1.0" encoding="utf-8"?>
<a:theme xmlns:a="http://schemas.openxmlformats.org/drawingml/2006/main" name="Office Theme">
  <a:themeElements>
    <a:clrScheme name="Clarity">
      <a:dk1>
        <a:srgbClr val="292934"/>
      </a:dk1>
      <a:lt1>
        <a:srgbClr val="FFFFFF"/>
      </a:lt1>
      <a:dk2>
        <a:srgbClr val="D2533C"/>
      </a:dk2>
      <a:lt2>
        <a:srgbClr val="F3F2DC"/>
      </a:lt2>
      <a:accent1>
        <a:srgbClr val="93A299"/>
      </a:accent1>
      <a:accent2>
        <a:srgbClr val="AD8F67"/>
      </a:accent2>
      <a:accent3>
        <a:srgbClr val="726056"/>
      </a:accent3>
      <a:accent4>
        <a:srgbClr val="4C5A6A"/>
      </a:accent4>
      <a:accent5>
        <a:srgbClr val="808DA0"/>
      </a:accent5>
      <a:accent6>
        <a:srgbClr val="79463D"/>
      </a:accent6>
      <a:hlink>
        <a:srgbClr val="4C5A6A"/>
      </a:hlink>
      <a:folHlink>
        <a:srgbClr val="808DA0"/>
      </a:folHlink>
    </a:clrScheme>
    <a:fontScheme name="Cambria-Calibri">
      <a:majorFont>
        <a:latin typeface="Cambria" panose="02040503050406030204"/>
        <a:ea typeface=""/>
        <a:cs typeface=""/>
        <a:font script="Jpan" typeface="ＭＳ Ｐゴシック"/>
        <a:font script="Hang" typeface="맑은 고딕"/>
        <a:font script="Hans" typeface="黑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Long Iso-bar NRCS Brown">
  <a:themeElements>
    <a:clrScheme name="NRCS Color Palette">
      <a:dk1>
        <a:srgbClr val="58595B"/>
      </a:dk1>
      <a:lt1>
        <a:srgbClr val="FFFFFF"/>
      </a:lt1>
      <a:dk2>
        <a:srgbClr val="002C76"/>
      </a:dk2>
      <a:lt2>
        <a:srgbClr val="9ACA3C"/>
      </a:lt2>
      <a:accent1>
        <a:srgbClr val="00ABC0"/>
      </a:accent1>
      <a:accent2>
        <a:srgbClr val="82553F"/>
      </a:accent2>
      <a:accent3>
        <a:srgbClr val="9ACA3C"/>
      </a:accent3>
      <a:accent4>
        <a:srgbClr val="58595B"/>
      </a:accent4>
      <a:accent5>
        <a:srgbClr val="002C76"/>
      </a:accent5>
      <a:accent6>
        <a:srgbClr val="FFCB0B"/>
      </a:accent6>
      <a:hlink>
        <a:srgbClr val="0070C0"/>
      </a:hlink>
      <a:folHlink>
        <a:srgbClr val="808DA0"/>
      </a:folHlink>
    </a:clrScheme>
    <a:fontScheme name="Custom 1">
      <a:majorFont>
        <a:latin typeface="Arial Black"/>
        <a:ea typeface=""/>
        <a:cs typeface=""/>
      </a:majorFont>
      <a:minorFont>
        <a:latin typeface="Arial"/>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NCSS2019ConferenceGJS20190301.potx" id="{565F7C0C-A48D-4BCE-90A8-16B8D75BD508}" vid="{1AC68DE1-F472-4138-AAED-1306DF85A3E5}"/>
    </a:ext>
  </a:extLst>
</a:theme>
</file>

<file path=ppt/theme/theme3.xml><?xml version="1.0" encoding="utf-8"?>
<a:theme xmlns:a="http://schemas.openxmlformats.org/drawingml/2006/main" name="Short Iso-Bar NRCS Brown">
  <a:themeElements>
    <a:clrScheme name="NRCS Color Palette">
      <a:dk1>
        <a:srgbClr val="58595B"/>
      </a:dk1>
      <a:lt1>
        <a:srgbClr val="FFFFFF"/>
      </a:lt1>
      <a:dk2>
        <a:srgbClr val="002C76"/>
      </a:dk2>
      <a:lt2>
        <a:srgbClr val="9ACA3C"/>
      </a:lt2>
      <a:accent1>
        <a:srgbClr val="00ABC0"/>
      </a:accent1>
      <a:accent2>
        <a:srgbClr val="82553F"/>
      </a:accent2>
      <a:accent3>
        <a:srgbClr val="9ACA3C"/>
      </a:accent3>
      <a:accent4>
        <a:srgbClr val="58595B"/>
      </a:accent4>
      <a:accent5>
        <a:srgbClr val="002C76"/>
      </a:accent5>
      <a:accent6>
        <a:srgbClr val="FFCB0B"/>
      </a:accent6>
      <a:hlink>
        <a:srgbClr val="0070C0"/>
      </a:hlink>
      <a:folHlink>
        <a:srgbClr val="808DA0"/>
      </a:folHlink>
    </a:clrScheme>
    <a:fontScheme name="Custom 1">
      <a:majorFont>
        <a:latin typeface="Arial Black"/>
        <a:ea typeface=""/>
        <a:cs typeface=""/>
      </a:majorFont>
      <a:minorFont>
        <a:latin typeface="Arial"/>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NCSS2019ConferenceGJS20190301.potx" id="{565F7C0C-A48D-4BCE-90A8-16B8D75BD508}" vid="{965BCBA7-AAD6-40D3-951F-CBC95DF9AC72}"/>
    </a:ext>
  </a:extLst>
</a:theme>
</file>

<file path=ppt/theme/theme4.xml><?xml version="1.0" encoding="utf-8"?>
<a:theme xmlns:a="http://schemas.openxmlformats.org/drawingml/2006/main" name="Long Iso-Bar NRCS Blue">
  <a:themeElements>
    <a:clrScheme name="NRCS Color Palette">
      <a:dk1>
        <a:srgbClr val="58595B"/>
      </a:dk1>
      <a:lt1>
        <a:srgbClr val="FFFFFF"/>
      </a:lt1>
      <a:dk2>
        <a:srgbClr val="002C76"/>
      </a:dk2>
      <a:lt2>
        <a:srgbClr val="9ACA3C"/>
      </a:lt2>
      <a:accent1>
        <a:srgbClr val="00ABC0"/>
      </a:accent1>
      <a:accent2>
        <a:srgbClr val="82553F"/>
      </a:accent2>
      <a:accent3>
        <a:srgbClr val="9ACA3C"/>
      </a:accent3>
      <a:accent4>
        <a:srgbClr val="58595B"/>
      </a:accent4>
      <a:accent5>
        <a:srgbClr val="002C76"/>
      </a:accent5>
      <a:accent6>
        <a:srgbClr val="FFCB0B"/>
      </a:accent6>
      <a:hlink>
        <a:srgbClr val="0070C0"/>
      </a:hlink>
      <a:folHlink>
        <a:srgbClr val="808DA0"/>
      </a:folHlink>
    </a:clrScheme>
    <a:fontScheme name="Custom 1">
      <a:majorFont>
        <a:latin typeface="Arial Black"/>
        <a:ea typeface=""/>
        <a:cs typeface=""/>
      </a:majorFont>
      <a:minorFont>
        <a:latin typeface="Arial"/>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NCSS2019ConferenceGJS20190301.potx" id="{565F7C0C-A48D-4BCE-90A8-16B8D75BD508}" vid="{001C4FC5-9C38-42FF-B56D-0C0854BA7C41}"/>
    </a:ext>
  </a:extLst>
</a:theme>
</file>

<file path=ppt/theme/theme5.xml><?xml version="1.0" encoding="utf-8"?>
<a:theme xmlns:a="http://schemas.openxmlformats.org/drawingml/2006/main" name="Short Iso-Bar NRCS Blue">
  <a:themeElements>
    <a:clrScheme name="NRCS Color Palette">
      <a:dk1>
        <a:srgbClr val="58595B"/>
      </a:dk1>
      <a:lt1>
        <a:srgbClr val="FFFFFF"/>
      </a:lt1>
      <a:dk2>
        <a:srgbClr val="002C76"/>
      </a:dk2>
      <a:lt2>
        <a:srgbClr val="9ACA3C"/>
      </a:lt2>
      <a:accent1>
        <a:srgbClr val="00ABC0"/>
      </a:accent1>
      <a:accent2>
        <a:srgbClr val="82553F"/>
      </a:accent2>
      <a:accent3>
        <a:srgbClr val="9ACA3C"/>
      </a:accent3>
      <a:accent4>
        <a:srgbClr val="58595B"/>
      </a:accent4>
      <a:accent5>
        <a:srgbClr val="002C76"/>
      </a:accent5>
      <a:accent6>
        <a:srgbClr val="FFCB0B"/>
      </a:accent6>
      <a:hlink>
        <a:srgbClr val="0070C0"/>
      </a:hlink>
      <a:folHlink>
        <a:srgbClr val="808DA0"/>
      </a:folHlink>
    </a:clrScheme>
    <a:fontScheme name="Custom 1">
      <a:majorFont>
        <a:latin typeface="Arial Black"/>
        <a:ea typeface=""/>
        <a:cs typeface=""/>
      </a:majorFont>
      <a:minorFont>
        <a:latin typeface="Arial"/>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NCSS2019ConferenceGJS20190301.potx" id="{565F7C0C-A48D-4BCE-90A8-16B8D75BD508}" vid="{7DDA6877-FA79-4B1C-BFF4-C7853DA8D430}"/>
    </a:ext>
  </a:extLst>
</a:theme>
</file>

<file path=ppt/theme/theme6.xml><?xml version="1.0" encoding="utf-8"?>
<a:theme xmlns:a="http://schemas.openxmlformats.org/drawingml/2006/main" name="Long Iso-bar NRCS Green">
  <a:themeElements>
    <a:clrScheme name="NRCS Color Palette">
      <a:dk1>
        <a:srgbClr val="58595B"/>
      </a:dk1>
      <a:lt1>
        <a:srgbClr val="FFFFFF"/>
      </a:lt1>
      <a:dk2>
        <a:srgbClr val="002C76"/>
      </a:dk2>
      <a:lt2>
        <a:srgbClr val="9ACA3C"/>
      </a:lt2>
      <a:accent1>
        <a:srgbClr val="00ABC0"/>
      </a:accent1>
      <a:accent2>
        <a:srgbClr val="82553F"/>
      </a:accent2>
      <a:accent3>
        <a:srgbClr val="9ACA3C"/>
      </a:accent3>
      <a:accent4>
        <a:srgbClr val="58595B"/>
      </a:accent4>
      <a:accent5>
        <a:srgbClr val="002C76"/>
      </a:accent5>
      <a:accent6>
        <a:srgbClr val="FFCB0B"/>
      </a:accent6>
      <a:hlink>
        <a:srgbClr val="0070C0"/>
      </a:hlink>
      <a:folHlink>
        <a:srgbClr val="808DA0"/>
      </a:folHlink>
    </a:clrScheme>
    <a:fontScheme name="Custom 1">
      <a:majorFont>
        <a:latin typeface="Arial Black"/>
        <a:ea typeface=""/>
        <a:cs typeface=""/>
      </a:majorFont>
      <a:minorFont>
        <a:latin typeface="Arial"/>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NCSS2019ConferenceGJS20190301.potx" id="{565F7C0C-A48D-4BCE-90A8-16B8D75BD508}" vid="{66F19E5C-FC5C-4D34-BC63-561E9D9C6265}"/>
    </a:ext>
  </a:extLst>
</a:theme>
</file>

<file path=ppt/theme/theme7.xml><?xml version="1.0" encoding="utf-8"?>
<a:theme xmlns:a="http://schemas.openxmlformats.org/drawingml/2006/main" name="Short Iso-bar NRCS Green">
  <a:themeElements>
    <a:clrScheme name="NRCS Color Palette">
      <a:dk1>
        <a:srgbClr val="58595B"/>
      </a:dk1>
      <a:lt1>
        <a:srgbClr val="FFFFFF"/>
      </a:lt1>
      <a:dk2>
        <a:srgbClr val="002C76"/>
      </a:dk2>
      <a:lt2>
        <a:srgbClr val="9ACA3C"/>
      </a:lt2>
      <a:accent1>
        <a:srgbClr val="00ABC0"/>
      </a:accent1>
      <a:accent2>
        <a:srgbClr val="82553F"/>
      </a:accent2>
      <a:accent3>
        <a:srgbClr val="9ACA3C"/>
      </a:accent3>
      <a:accent4>
        <a:srgbClr val="58595B"/>
      </a:accent4>
      <a:accent5>
        <a:srgbClr val="002C76"/>
      </a:accent5>
      <a:accent6>
        <a:srgbClr val="FFCB0B"/>
      </a:accent6>
      <a:hlink>
        <a:srgbClr val="0070C0"/>
      </a:hlink>
      <a:folHlink>
        <a:srgbClr val="808DA0"/>
      </a:folHlink>
    </a:clrScheme>
    <a:fontScheme name="Custom 1">
      <a:majorFont>
        <a:latin typeface="Arial Black"/>
        <a:ea typeface=""/>
        <a:cs typeface=""/>
      </a:majorFont>
      <a:minorFont>
        <a:latin typeface="Arial"/>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NCSS2019ConferenceGJS20190301.potx" id="{565F7C0C-A48D-4BCE-90A8-16B8D75BD508}" vid="{3B204C5D-DF74-4667-A0E2-E9FF5BD035D0}"/>
    </a:ext>
  </a:extLst>
</a:theme>
</file>

<file path=ppt/theme/theme8.xml><?xml version="1.0" encoding="utf-8"?>
<a:theme xmlns:a="http://schemas.openxmlformats.org/drawingml/2006/main" name="Long Iso-bar NRCS Gray">
  <a:themeElements>
    <a:clrScheme name="NRCS Color Palette">
      <a:dk1>
        <a:srgbClr val="58595B"/>
      </a:dk1>
      <a:lt1>
        <a:srgbClr val="FFFFFF"/>
      </a:lt1>
      <a:dk2>
        <a:srgbClr val="002C76"/>
      </a:dk2>
      <a:lt2>
        <a:srgbClr val="9ACA3C"/>
      </a:lt2>
      <a:accent1>
        <a:srgbClr val="00ABC0"/>
      </a:accent1>
      <a:accent2>
        <a:srgbClr val="82553F"/>
      </a:accent2>
      <a:accent3>
        <a:srgbClr val="9ACA3C"/>
      </a:accent3>
      <a:accent4>
        <a:srgbClr val="58595B"/>
      </a:accent4>
      <a:accent5>
        <a:srgbClr val="002C76"/>
      </a:accent5>
      <a:accent6>
        <a:srgbClr val="FFCB0B"/>
      </a:accent6>
      <a:hlink>
        <a:srgbClr val="0070C0"/>
      </a:hlink>
      <a:folHlink>
        <a:srgbClr val="808DA0"/>
      </a:folHlink>
    </a:clrScheme>
    <a:fontScheme name="Custom 1">
      <a:majorFont>
        <a:latin typeface="Arial Black"/>
        <a:ea typeface=""/>
        <a:cs typeface=""/>
      </a:majorFont>
      <a:minorFont>
        <a:latin typeface="Arial"/>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NCSS2019ConferenceGJS20190301.potx" id="{565F7C0C-A48D-4BCE-90A8-16B8D75BD508}" vid="{49A1E506-A784-4711-8AAC-648AC4C69CBA}"/>
    </a:ext>
  </a:extLst>
</a:theme>
</file>

<file path=ppt/theme/theme9.xml><?xml version="1.0" encoding="utf-8"?>
<a:theme xmlns:a="http://schemas.openxmlformats.org/drawingml/2006/main" name="Short Iso-bar NRCS Gray">
  <a:themeElements>
    <a:clrScheme name="NRCS Color Palette">
      <a:dk1>
        <a:srgbClr val="58595B"/>
      </a:dk1>
      <a:lt1>
        <a:srgbClr val="FFFFFF"/>
      </a:lt1>
      <a:dk2>
        <a:srgbClr val="002C76"/>
      </a:dk2>
      <a:lt2>
        <a:srgbClr val="9ACA3C"/>
      </a:lt2>
      <a:accent1>
        <a:srgbClr val="00ABC0"/>
      </a:accent1>
      <a:accent2>
        <a:srgbClr val="82553F"/>
      </a:accent2>
      <a:accent3>
        <a:srgbClr val="9ACA3C"/>
      </a:accent3>
      <a:accent4>
        <a:srgbClr val="58595B"/>
      </a:accent4>
      <a:accent5>
        <a:srgbClr val="002C76"/>
      </a:accent5>
      <a:accent6>
        <a:srgbClr val="FFCB0B"/>
      </a:accent6>
      <a:hlink>
        <a:srgbClr val="0070C0"/>
      </a:hlink>
      <a:folHlink>
        <a:srgbClr val="808DA0"/>
      </a:folHlink>
    </a:clrScheme>
    <a:fontScheme name="Custom 1">
      <a:majorFont>
        <a:latin typeface="Arial Black"/>
        <a:ea typeface=""/>
        <a:cs typeface=""/>
      </a:majorFont>
      <a:minorFont>
        <a:latin typeface="Arial"/>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NCSS2019ConferenceGJS20190301.potx" id="{565F7C0C-A48D-4BCE-90A8-16B8D75BD508}" vid="{78866C04-F1E8-4E82-A166-B7517BCEE085}"/>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E5E2AE78AA8D2641BBFE73613952B48C" ma:contentTypeVersion="9" ma:contentTypeDescription="Create a new document." ma:contentTypeScope="" ma:versionID="cd6f6f336d56465d123c9b2c985ed3bc">
  <xsd:schema xmlns:xsd="http://www.w3.org/2001/XMLSchema" xmlns:xs="http://www.w3.org/2001/XMLSchema" xmlns:p="http://schemas.microsoft.com/office/2006/metadata/properties" xmlns:ns2="de9e4283-ef60-4e64-9d6e-801b32758dc4" targetNamespace="http://schemas.microsoft.com/office/2006/metadata/properties" ma:root="true" ma:fieldsID="cb69829af3be8c917fbed12d62d5ca2e" ns2:_="">
    <xsd:import namespace="de9e4283-ef60-4e64-9d6e-801b32758dc4"/>
    <xsd:element name="properties">
      <xsd:complexType>
        <xsd:sequence>
          <xsd:element name="documentManagement">
            <xsd:complexType>
              <xsd:all>
                <xsd:element ref="ns2:Description0"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de9e4283-ef60-4e64-9d6e-801b32758dc4" elementFormDefault="qualified">
    <xsd:import namespace="http://schemas.microsoft.com/office/2006/documentManagement/types"/>
    <xsd:import namespace="http://schemas.microsoft.com/office/infopath/2007/PartnerControls"/>
    <xsd:element name="Description0" ma:index="8" nillable="true" ma:displayName="Description" ma:internalName="Description0">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Description0 xmlns="de9e4283-ef60-4e64-9d6e-801b32758dc4">This template is designed to assist field staff to format technical posters that comply with USDA-NRCS visual standards.</Description0>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A42BF24A-952C-4C87-9DCF-1D4E74052C63}">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de9e4283-ef60-4e64-9d6e-801b32758dc4"/>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1A96C854-3DE7-4623-8FF7-04283E24E289}">
  <ds:schemaRefs>
    <ds:schemaRef ds:uri="http://schemas.microsoft.com/office/infopath/2007/PartnerControls"/>
    <ds:schemaRef ds:uri="de9e4283-ef60-4e64-9d6e-801b32758dc4"/>
    <ds:schemaRef ds:uri="http://purl.org/dc/elements/1.1/"/>
    <ds:schemaRef ds:uri="http://schemas.microsoft.com/office/2006/metadata/properties"/>
    <ds:schemaRef ds:uri="http://purl.org/dc/terms/"/>
    <ds:schemaRef ds:uri="http://schemas.openxmlformats.org/package/2006/metadata/core-properties"/>
    <ds:schemaRef ds:uri="http://schemas.microsoft.com/office/2006/documentManagement/types"/>
    <ds:schemaRef ds:uri="http://www.w3.org/XML/1998/namespace"/>
    <ds:schemaRef ds:uri="http://purl.org/dc/dcmitype/"/>
  </ds:schemaRefs>
</ds:datastoreItem>
</file>

<file path=customXml/itemProps3.xml><?xml version="1.0" encoding="utf-8"?>
<ds:datastoreItem xmlns:ds="http://schemas.openxmlformats.org/officeDocument/2006/customXml" ds:itemID="{2763D73D-60D0-4A4D-B5A9-F9347D818A8C}">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NCSS2019ConferenceGJS20190301</Template>
  <TotalTime>0</TotalTime>
  <Words>647</Words>
  <Application>Microsoft Office PowerPoint</Application>
  <PresentationFormat>Custom</PresentationFormat>
  <Paragraphs>52</Paragraphs>
  <Slides>1</Slides>
  <Notes>0</Notes>
  <HiddenSlides>0</HiddenSlides>
  <MMClips>0</MMClips>
  <ScaleCrop>false</ScaleCrop>
  <HeadingPairs>
    <vt:vector size="6" baseType="variant">
      <vt:variant>
        <vt:lpstr>Fonts Used</vt:lpstr>
      </vt:variant>
      <vt:variant>
        <vt:i4>4</vt:i4>
      </vt:variant>
      <vt:variant>
        <vt:lpstr>Theme</vt:lpstr>
      </vt:variant>
      <vt:variant>
        <vt:i4>9</vt:i4>
      </vt:variant>
      <vt:variant>
        <vt:lpstr>Slide Titles</vt:lpstr>
      </vt:variant>
      <vt:variant>
        <vt:i4>1</vt:i4>
      </vt:variant>
    </vt:vector>
  </HeadingPairs>
  <TitlesOfParts>
    <vt:vector size="14" baseType="lpstr">
      <vt:lpstr>Arial</vt:lpstr>
      <vt:lpstr>Calibri</vt:lpstr>
      <vt:lpstr>Calibri Light</vt:lpstr>
      <vt:lpstr>Wingdings</vt:lpstr>
      <vt:lpstr>Short Iso-bar USDA Blue</vt:lpstr>
      <vt:lpstr>Long Iso-bar NRCS Brown</vt:lpstr>
      <vt:lpstr>Short Iso-Bar NRCS Brown</vt:lpstr>
      <vt:lpstr>Long Iso-Bar NRCS Blue</vt:lpstr>
      <vt:lpstr>Short Iso-Bar NRCS Blue</vt:lpstr>
      <vt:lpstr>Long Iso-bar NRCS Green</vt:lpstr>
      <vt:lpstr>Short Iso-bar NRCS Green</vt:lpstr>
      <vt:lpstr>Long Iso-bar NRCS Gray</vt:lpstr>
      <vt:lpstr>Short Iso-bar NRCS Gray</vt:lpstr>
      <vt:lpstr>The Ecological Relevance of Parameter Choice in Describing Climate </vt:lpstr>
    </vt:vector>
  </TitlesOfParts>
  <Manager/>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keywords/>
  <cp:lastModifiedBy/>
  <cp:revision>1</cp:revision>
  <dcterms:created xsi:type="dcterms:W3CDTF">2019-03-04T13:20:46Z</dcterms:created>
  <dcterms:modified xsi:type="dcterms:W3CDTF">2019-03-04T14:52:37Z</dcterms:modified>
  <cp:contentStatus/>
  <cp:version/>
</cp:coreProperties>
</file>

<file path=docProps/custom.xml><?xml version="1.0" encoding="utf-8"?>
<Properties xmlns="http://schemas.openxmlformats.org/officeDocument/2006/custom-properties" xmlns:vt="http://schemas.openxmlformats.org/officeDocument/2006/docPropsVTypes">
  <property fmtid="{D5CDD505-2E9C-101B-9397-08002B2CF9AE}" pid="2" name="_TemplateID">
    <vt:lpwstr>TC040015519991</vt:lpwstr>
  </property>
  <property fmtid="{D5CDD505-2E9C-101B-9397-08002B2CF9AE}" pid="3" name="ContentTypeId">
    <vt:lpwstr>0x010100E5E2AE78AA8D2641BBFE73613952B48C</vt:lpwstr>
  </property>
  <property fmtid="{D5CDD505-2E9C-101B-9397-08002B2CF9AE}" pid="4" name="Order">
    <vt:r8>85700</vt:r8>
  </property>
</Properties>
</file>

<file path=docProps/thumbnail.jpeg>
</file>